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 id="2147483689" r:id="rId2"/>
  </p:sldMasterIdLst>
  <p:notesMasterIdLst>
    <p:notesMasterId r:id="rId46"/>
  </p:notesMasterIdLst>
  <p:handoutMasterIdLst>
    <p:handoutMasterId r:id="rId47"/>
  </p:handoutMasterIdLst>
  <p:sldIdLst>
    <p:sldId id="831" r:id="rId3"/>
    <p:sldId id="945" r:id="rId4"/>
    <p:sldId id="946" r:id="rId5"/>
    <p:sldId id="1000" r:id="rId6"/>
    <p:sldId id="906" r:id="rId7"/>
    <p:sldId id="952" r:id="rId8"/>
    <p:sldId id="1001" r:id="rId9"/>
    <p:sldId id="948" r:id="rId10"/>
    <p:sldId id="953" r:id="rId11"/>
    <p:sldId id="954" r:id="rId12"/>
    <p:sldId id="1002" r:id="rId13"/>
    <p:sldId id="908" r:id="rId14"/>
    <p:sldId id="999" r:id="rId15"/>
    <p:sldId id="955" r:id="rId16"/>
    <p:sldId id="956" r:id="rId17"/>
    <p:sldId id="911" r:id="rId18"/>
    <p:sldId id="941" r:id="rId19"/>
    <p:sldId id="931" r:id="rId20"/>
    <p:sldId id="932" r:id="rId21"/>
    <p:sldId id="825" r:id="rId22"/>
    <p:sldId id="917" r:id="rId23"/>
    <p:sldId id="988" r:id="rId24"/>
    <p:sldId id="989" r:id="rId25"/>
    <p:sldId id="916" r:id="rId26"/>
    <p:sldId id="933" r:id="rId27"/>
    <p:sldId id="969" r:id="rId28"/>
    <p:sldId id="970" r:id="rId29"/>
    <p:sldId id="991" r:id="rId30"/>
    <p:sldId id="992" r:id="rId31"/>
    <p:sldId id="996" r:id="rId32"/>
    <p:sldId id="997" r:id="rId33"/>
    <p:sldId id="995" r:id="rId34"/>
    <p:sldId id="973" r:id="rId35"/>
    <p:sldId id="961" r:id="rId36"/>
    <p:sldId id="962" r:id="rId37"/>
    <p:sldId id="1003" r:id="rId38"/>
    <p:sldId id="1004" r:id="rId39"/>
    <p:sldId id="927" r:id="rId40"/>
    <p:sldId id="1005" r:id="rId41"/>
    <p:sldId id="1358" r:id="rId42"/>
    <p:sldId id="1359" r:id="rId43"/>
    <p:sldId id="828" r:id="rId44"/>
    <p:sldId id="1006" r:id="rId4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021"/>
    <a:srgbClr val="F6D36A"/>
    <a:srgbClr val="F3C33D"/>
    <a:srgbClr val="F0B81E"/>
    <a:srgbClr val="EEC342"/>
    <a:srgbClr val="F8DB7A"/>
    <a:srgbClr val="DECF83"/>
    <a:srgbClr val="F0C856"/>
    <a:srgbClr val="EFCD59"/>
    <a:srgbClr val="EFC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3741" autoAdjust="0"/>
  </p:normalViewPr>
  <p:slideViewPr>
    <p:cSldViewPr snapToGrid="0">
      <p:cViewPr varScale="1">
        <p:scale>
          <a:sx n="55" d="100"/>
          <a:sy n="55" d="100"/>
        </p:scale>
        <p:origin x="1476" y="48"/>
      </p:cViewPr>
      <p:guideLst/>
    </p:cSldViewPr>
  </p:slideViewPr>
  <p:outlineViewPr>
    <p:cViewPr>
      <p:scale>
        <a:sx n="33" d="100"/>
        <a:sy n="33" d="100"/>
      </p:scale>
      <p:origin x="0" y="-15992"/>
    </p:cViewPr>
  </p:outlineViewPr>
  <p:notesTextViewPr>
    <p:cViewPr>
      <p:scale>
        <a:sx n="3" d="2"/>
        <a:sy n="3" d="2"/>
      </p:scale>
      <p:origin x="0" y="0"/>
    </p:cViewPr>
  </p:notesTextViewPr>
  <p:sorterViewPr>
    <p:cViewPr varScale="1">
      <p:scale>
        <a:sx n="1" d="1"/>
        <a:sy n="1" d="1"/>
      </p:scale>
      <p:origin x="0" y="-12104"/>
    </p:cViewPr>
  </p:sorterViewPr>
  <p:notesViewPr>
    <p:cSldViewPr snapToGrid="0">
      <p:cViewPr varScale="1">
        <p:scale>
          <a:sx n="44" d="100"/>
          <a:sy n="44" d="100"/>
        </p:scale>
        <p:origin x="277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8/10/relationships/authors" Target="author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71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40729" y="340704"/>
            <a:ext cx="3803904" cy="285365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1904773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mailto:johneric.m.novosel-lingat.mil@health.mi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25.png"/></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16"/>
          <p:cNvSpPr txBox="1">
            <a:spLocks/>
          </p:cNvSpPr>
          <p:nvPr/>
        </p:nvSpPr>
        <p:spPr>
          <a:xfrm>
            <a:off x="46039" y="3620141"/>
            <a:ext cx="6857999" cy="3959754"/>
          </a:xfrm>
          <a:prstGeom prst="rect">
            <a:avLst/>
          </a:prstGeom>
        </p:spPr>
        <p:txBody>
          <a:bodyPr lIns="87437" tIns="43719" rIns="87437" bIns="43719" anchor="ctr"/>
          <a:lstStyle/>
          <a:p>
            <a:pPr algn="ctr" defTabSz="874371">
              <a:spcBef>
                <a:spcPct val="0"/>
              </a:spcBef>
              <a:spcAft>
                <a:spcPts val="574"/>
              </a:spcAft>
              <a:defRPr/>
            </a:pPr>
            <a:r>
              <a:rPr lang="en-US" altLang="en-US" sz="4200" b="1" i="1" dirty="0">
                <a:solidFill>
                  <a:schemeClr val="accent4">
                    <a:lumMod val="75000"/>
                  </a:schemeClr>
                </a:solidFill>
                <a:latin typeface="Franklin Gothic Medium" charset="0"/>
                <a:ea typeface="Franklin Gothic Medium" charset="0"/>
                <a:cs typeface="Franklin Gothic Medium" charset="0"/>
              </a:rPr>
              <a:t>Ask, Care, Escort</a:t>
            </a:r>
          </a:p>
          <a:p>
            <a:pPr algn="ctr" defTabSz="874371">
              <a:spcBef>
                <a:spcPct val="0"/>
              </a:spcBef>
              <a:spcAft>
                <a:spcPts val="574"/>
              </a:spcAft>
              <a:defRPr/>
            </a:pPr>
            <a:r>
              <a:rPr lang="en-US" altLang="en-US" sz="4200" b="1" i="1" dirty="0">
                <a:solidFill>
                  <a:schemeClr val="accent4">
                    <a:lumMod val="75000"/>
                  </a:schemeClr>
                </a:solidFill>
                <a:latin typeface="Franklin Gothic Medium" charset="0"/>
                <a:ea typeface="Franklin Gothic Medium" charset="0"/>
                <a:cs typeface="Franklin Gothic Medium" charset="0"/>
              </a:rPr>
              <a:t>Annual Unit Suicide Prevention Training</a:t>
            </a:r>
          </a:p>
          <a:p>
            <a:pPr algn="ctr" defTabSz="874371">
              <a:spcBef>
                <a:spcPct val="0"/>
              </a:spcBef>
              <a:spcAft>
                <a:spcPts val="574"/>
              </a:spcAft>
              <a:defRPr/>
            </a:pPr>
            <a:r>
              <a:rPr lang="en-US" altLang="en-US" sz="4200" b="1" i="1" dirty="0">
                <a:solidFill>
                  <a:srgbClr val="FFC422"/>
                </a:solidFill>
                <a:latin typeface="Franklin Gothic Medium" charset="0"/>
                <a:ea typeface="Franklin Gothic Medium" charset="0"/>
                <a:cs typeface="Franklin Gothic Medium" charset="0"/>
              </a:rPr>
              <a:t>Fighting Stigma Module</a:t>
            </a:r>
            <a:endParaRPr lang="en-US" altLang="en-US" sz="2400" b="1" i="1" dirty="0">
              <a:solidFill>
                <a:srgbClr val="FFC422"/>
              </a:solidFill>
              <a:latin typeface="Franklin Gothic Medium" charset="0"/>
              <a:ea typeface="Franklin Gothic Medium" charset="0"/>
              <a:cs typeface="Franklin Gothic Medium" charset="0"/>
            </a:endParaRPr>
          </a:p>
          <a:p>
            <a:pPr algn="ctr" defTabSz="874371">
              <a:spcBef>
                <a:spcPct val="0"/>
              </a:spcBef>
              <a:spcAft>
                <a:spcPts val="574"/>
              </a:spcAft>
              <a:defRPr/>
            </a:pPr>
            <a:r>
              <a:rPr lang="en-US" altLang="en-US" sz="2400" b="1" i="1" dirty="0">
                <a:solidFill>
                  <a:srgbClr val="FFC422"/>
                </a:solidFill>
                <a:latin typeface="Franklin Gothic Medium" charset="0"/>
                <a:ea typeface="Franklin Gothic Medium" charset="0"/>
                <a:cs typeface="Franklin Gothic Medium" charset="0"/>
              </a:rPr>
              <a:t>ACE Base +1</a:t>
            </a:r>
          </a:p>
          <a:p>
            <a:pPr algn="ctr" defTabSz="874371">
              <a:lnSpc>
                <a:spcPct val="150000"/>
              </a:lnSpc>
              <a:spcBef>
                <a:spcPct val="0"/>
              </a:spcBef>
              <a:defRPr/>
            </a:pPr>
            <a:r>
              <a:rPr lang="en-US" altLang="en-US" sz="1100" dirty="0">
                <a:solidFill>
                  <a:schemeClr val="bg1"/>
                </a:solidFill>
                <a:latin typeface="Franklin Gothic Book" charset="0"/>
                <a:ea typeface="Franklin Gothic Book" charset="0"/>
                <a:cs typeface="Franklin Gothic Book" charset="0"/>
              </a:rPr>
              <a:t>September 2023</a:t>
            </a:r>
          </a:p>
          <a:p>
            <a:pPr algn="ctr" defTabSz="874371">
              <a:lnSpc>
                <a:spcPct val="150000"/>
              </a:lnSpc>
              <a:spcBef>
                <a:spcPct val="0"/>
              </a:spcBef>
              <a:defRPr/>
            </a:pPr>
            <a:r>
              <a:rPr lang="en-US" altLang="en-US" sz="1100" dirty="0">
                <a:solidFill>
                  <a:schemeClr val="bg1"/>
                </a:solidFill>
                <a:latin typeface="Franklin Gothic Book" charset="0"/>
                <a:ea typeface="Franklin Gothic Book" charset="0"/>
                <a:cs typeface="Franklin Gothic Book" charset="0"/>
              </a:rPr>
              <a:t>VERSION 1.3</a:t>
            </a:r>
          </a:p>
        </p:txBody>
      </p:sp>
      <p:sp>
        <p:nvSpPr>
          <p:cNvPr id="9220" name="Rectangle 7"/>
          <p:cNvSpPr>
            <a:spLocks noChangeArrowheads="1"/>
          </p:cNvSpPr>
          <p:nvPr/>
        </p:nvSpPr>
        <p:spPr bwMode="auto">
          <a:xfrm>
            <a:off x="1699359" y="299668"/>
            <a:ext cx="3551361" cy="5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41" tIns="43721" rIns="87441" bIns="43721">
            <a:spAutoFit/>
          </a:bodyPr>
          <a:lstStyle>
            <a:lvl1pPr>
              <a:lnSpc>
                <a:spcPts val="1200"/>
              </a:lnSpc>
              <a:spcBef>
                <a:spcPct val="30000"/>
              </a:spcBef>
              <a:buFont typeface="Calibri" panose="020F0502020204030204" pitchFamily="34" charset="0"/>
              <a:buAutoNum type="arabicPeriod"/>
              <a:defRPr sz="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742950" indent="-285750">
              <a:lnSpc>
                <a:spcPts val="1200"/>
              </a:lnSpc>
              <a:spcBef>
                <a:spcPct val="30000"/>
              </a:spcBef>
              <a:defRPr sz="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lnSpc>
                <a:spcPts val="1200"/>
              </a:lnSpc>
              <a:spcBef>
                <a:spcPct val="30000"/>
              </a:spcBef>
              <a:defRPr sz="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lnSpc>
                <a:spcPts val="1200"/>
              </a:lnSpc>
              <a:spcBef>
                <a:spcPct val="30000"/>
              </a:spcBef>
              <a:defRPr sz="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lnSpc>
                <a:spcPts val="1200"/>
              </a:lnSpc>
              <a:spcBef>
                <a:spcPct val="30000"/>
              </a:spcBef>
              <a:defRPr sz="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eaLnBrk="0" fontAlgn="base" hangingPunct="0">
              <a:lnSpc>
                <a:spcPts val="1200"/>
              </a:lnSpc>
              <a:spcBef>
                <a:spcPct val="30000"/>
              </a:spcBef>
              <a:spcAft>
                <a:spcPct val="0"/>
              </a:spcAft>
              <a:defRPr sz="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eaLnBrk="0" fontAlgn="base" hangingPunct="0">
              <a:lnSpc>
                <a:spcPts val="1200"/>
              </a:lnSpc>
              <a:spcBef>
                <a:spcPct val="30000"/>
              </a:spcBef>
              <a:spcAft>
                <a:spcPct val="0"/>
              </a:spcAft>
              <a:defRPr sz="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eaLnBrk="0" fontAlgn="base" hangingPunct="0">
              <a:lnSpc>
                <a:spcPts val="1200"/>
              </a:lnSpc>
              <a:spcBef>
                <a:spcPct val="30000"/>
              </a:spcBef>
              <a:spcAft>
                <a:spcPct val="0"/>
              </a:spcAft>
              <a:defRPr sz="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eaLnBrk="0" fontAlgn="base" hangingPunct="0">
              <a:lnSpc>
                <a:spcPts val="1200"/>
              </a:lnSpc>
              <a:spcBef>
                <a:spcPct val="30000"/>
              </a:spcBef>
              <a:spcAft>
                <a:spcPct val="0"/>
              </a:spcAft>
              <a:defRPr sz="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algn="ctr" fontAlgn="base">
              <a:lnSpc>
                <a:spcPct val="100000"/>
              </a:lnSpc>
              <a:spcBef>
                <a:spcPct val="0"/>
              </a:spcBef>
              <a:spcAft>
                <a:spcPct val="0"/>
              </a:spcAft>
              <a:buFontTx/>
              <a:buNone/>
            </a:pPr>
            <a:r>
              <a:rPr lang="en-US" altLang="en-US" sz="3100" b="1" dirty="0">
                <a:solidFill>
                  <a:srgbClr val="E6B123"/>
                </a:solidFill>
                <a:latin typeface="Franklin Gothic Medium" panose="020B0603020102020204" pitchFamily="34" charset="0"/>
                <a:ea typeface="ＭＳ Ｐゴシック" panose="020B0600070205080204" pitchFamily="34" charset="-128"/>
              </a:rPr>
              <a:t>INSTRUCTOR GUIDE</a:t>
            </a:r>
            <a:endParaRPr lang="en-US" altLang="en-US" sz="3100" dirty="0">
              <a:solidFill>
                <a:srgbClr val="E6B123"/>
              </a:solidFill>
              <a:latin typeface="Franklin Gothic Medium" panose="020B0603020102020204" pitchFamily="34" charset="0"/>
              <a:ea typeface="ＭＳ Ｐゴシック" panose="020B0600070205080204" pitchFamily="34" charset="-128"/>
            </a:endParaRPr>
          </a:p>
        </p:txBody>
      </p:sp>
      <p:pic>
        <p:nvPicPr>
          <p:cNvPr id="4" name="Picture 3"/>
          <p:cNvPicPr>
            <a:picLocks noChangeAspect="1"/>
          </p:cNvPicPr>
          <p:nvPr/>
        </p:nvPicPr>
        <p:blipFill>
          <a:blip r:embed="rId4"/>
          <a:stretch>
            <a:fillRect/>
          </a:stretch>
        </p:blipFill>
        <p:spPr>
          <a:xfrm>
            <a:off x="5646431" y="121539"/>
            <a:ext cx="1054699" cy="1048603"/>
          </a:xfrm>
          <a:prstGeom prst="rect">
            <a:avLst/>
          </a:prstGeom>
        </p:spPr>
      </p:pic>
      <p:pic>
        <p:nvPicPr>
          <p:cNvPr id="2" name="Picture 1">
            <a:extLst>
              <a:ext uri="{FF2B5EF4-FFF2-40B4-BE49-F238E27FC236}">
                <a16:creationId xmlns:a16="http://schemas.microsoft.com/office/drawing/2014/main" id="{AFFC41AC-958E-0AFB-F285-D1E7897013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85540" y="0"/>
            <a:ext cx="1245244" cy="1246075"/>
          </a:xfrm>
          <a:prstGeom prst="rect">
            <a:avLst/>
          </a:prstGeom>
          <a:solidFill>
            <a:schemeClr val="tx1"/>
          </a:solidFill>
        </p:spPr>
      </p:pic>
      <p:pic>
        <p:nvPicPr>
          <p:cNvPr id="3" name="Picture 2" descr="Logo&#10;&#10;Description automatically generated">
            <a:extLst>
              <a:ext uri="{FF2B5EF4-FFF2-40B4-BE49-F238E27FC236}">
                <a16:creationId xmlns:a16="http://schemas.microsoft.com/office/drawing/2014/main" id="{0BE240F2-97E5-7225-3655-390784460F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31" y="95400"/>
            <a:ext cx="869016" cy="1082983"/>
          </a:xfrm>
          <a:prstGeom prst="rect">
            <a:avLst/>
          </a:prstGeom>
          <a:solidFill>
            <a:schemeClr val="tx1"/>
          </a:solidFill>
        </p:spPr>
      </p:pic>
    </p:spTree>
    <p:extLst>
      <p:ext uri="{BB962C8B-B14F-4D97-AF65-F5344CB8AC3E}">
        <p14:creationId xmlns:p14="http://schemas.microsoft.com/office/powerpoint/2010/main" val="3949543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47062" y="532690"/>
          <a:ext cx="6026441" cy="1141747"/>
        </p:xfrm>
        <a:graphic>
          <a:graphicData uri="http://schemas.openxmlformats.org/drawingml/2006/table">
            <a:tbl>
              <a:tblPr firstRow="1" bandRow="1">
                <a:tableStyleId>{5C22544A-7EE6-4342-B048-85BDC9FD1C3A}</a:tableStyleId>
              </a:tblPr>
              <a:tblGrid>
                <a:gridCol w="6026441">
                  <a:extLst>
                    <a:ext uri="{9D8B030D-6E8A-4147-A177-3AD203B41FA5}">
                      <a16:colId xmlns:a16="http://schemas.microsoft.com/office/drawing/2014/main" val="20000"/>
                    </a:ext>
                  </a:extLst>
                </a:gridCol>
              </a:tblGrid>
              <a:tr h="1141747">
                <a:tc>
                  <a:txBody>
                    <a:bodyPr/>
                    <a:lstStyle/>
                    <a:p>
                      <a:r>
                        <a:rPr lang="en-US" sz="1200" b="1" u="sng" kern="1200" dirty="0">
                          <a:solidFill>
                            <a:schemeClr val="tx1"/>
                          </a:solidFill>
                          <a:effectLst/>
                          <a:latin typeface="Arial" panose="020B0604020202020204" pitchFamily="34" charset="0"/>
                          <a:ea typeface="+mn-ea"/>
                          <a:cs typeface="Arial" panose="020B0604020202020204" pitchFamily="34" charset="0"/>
                        </a:rPr>
                        <a:t>SmartGuide Symbols</a:t>
                      </a:r>
                      <a:r>
                        <a:rPr lang="en-US" sz="1200" b="1" kern="1200" dirty="0">
                          <a:solidFill>
                            <a:schemeClr val="tx1"/>
                          </a:solidFill>
                          <a:effectLst/>
                          <a:latin typeface="Arial" panose="020B0604020202020204" pitchFamily="34" charset="0"/>
                          <a:ea typeface="+mn-ea"/>
                          <a:cs typeface="Arial" panose="020B0604020202020204" pitchFamily="34" charset="0"/>
                        </a:rPr>
                        <a:t>:</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The following symbols are used throughout</a:t>
                      </a:r>
                      <a:r>
                        <a:rPr lang="en-US" sz="1200" b="0" kern="1200" baseline="0" dirty="0">
                          <a:solidFill>
                            <a:schemeClr val="tx1"/>
                          </a:solidFill>
                          <a:effectLst/>
                          <a:latin typeface="Arial" panose="020B0604020202020204" pitchFamily="34" charset="0"/>
                          <a:ea typeface="+mn-ea"/>
                          <a:cs typeface="Arial" panose="020B0604020202020204" pitchFamily="34" charset="0"/>
                        </a:rPr>
                        <a:t> the ACE Base +1 material.</a:t>
                      </a:r>
                      <a:endParaRPr lang="en-US" sz="1200" b="0" kern="1200" dirty="0">
                        <a:solidFill>
                          <a:schemeClr val="tx1"/>
                        </a:solidFill>
                        <a:effectLst/>
                        <a:latin typeface="Arial" panose="020B0604020202020204" pitchFamily="34" charset="0"/>
                        <a:ea typeface="+mn-ea"/>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marL="91054" marR="91054" marT="44796" marB="447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4832" y="9015347"/>
            <a:ext cx="6858000" cy="262569"/>
          </a:xfrm>
          <a:prstGeom prst="rect">
            <a:avLst/>
          </a:prstGeom>
          <a:noFill/>
        </p:spPr>
        <p:txBody>
          <a:bodyPr wrap="square" lIns="92390" tIns="46195" rIns="92390" bIns="46195" rtlCol="0">
            <a:spAutoFit/>
          </a:bodyPr>
          <a:lstStyle/>
          <a:p>
            <a:pPr algn="ctr"/>
            <a:r>
              <a:rPr lang="en-US" sz="1100" i="1" dirty="0"/>
              <a:t>v-A</a:t>
            </a:r>
          </a:p>
        </p:txBody>
      </p:sp>
      <p:pic>
        <p:nvPicPr>
          <p:cNvPr id="17" name="Picture 16"/>
          <p:cNvPicPr>
            <a:picLocks noChangeAspect="1"/>
          </p:cNvPicPr>
          <p:nvPr/>
        </p:nvPicPr>
        <p:blipFill>
          <a:blip r:embed="rId3"/>
          <a:stretch>
            <a:fillRect/>
          </a:stretch>
        </p:blipFill>
        <p:spPr>
          <a:xfrm>
            <a:off x="561785" y="1278100"/>
            <a:ext cx="5628552" cy="5844396"/>
          </a:xfrm>
          <a:prstGeom prst="rect">
            <a:avLst/>
          </a:prstGeom>
        </p:spPr>
      </p:pic>
      <p:sp>
        <p:nvSpPr>
          <p:cNvPr id="2" name="TextBox 1">
            <a:extLst>
              <a:ext uri="{FF2B5EF4-FFF2-40B4-BE49-F238E27FC236}">
                <a16:creationId xmlns:a16="http://schemas.microsoft.com/office/drawing/2014/main" id="{7EF59DC3-D109-90AB-B133-89792D7241B4}"/>
              </a:ext>
            </a:extLst>
          </p:cNvPr>
          <p:cNvSpPr txBox="1"/>
          <p:nvPr/>
        </p:nvSpPr>
        <p:spPr>
          <a:xfrm>
            <a:off x="7313" y="57871"/>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3580842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algn="ctr"/>
            <a:r>
              <a:rPr lang="en-US" sz="1100" i="1" dirty="0"/>
              <a:t>v-B</a:t>
            </a:r>
          </a:p>
        </p:txBody>
      </p:sp>
      <p:graphicFrame>
        <p:nvGraphicFramePr>
          <p:cNvPr id="7" name="Table 6"/>
          <p:cNvGraphicFramePr>
            <a:graphicFrameLocks noGrp="1"/>
          </p:cNvGraphicFramePr>
          <p:nvPr/>
        </p:nvGraphicFramePr>
        <p:xfrm>
          <a:off x="373109" y="4075408"/>
          <a:ext cx="6026441" cy="358368"/>
        </p:xfrm>
        <a:graphic>
          <a:graphicData uri="http://schemas.openxmlformats.org/drawingml/2006/table">
            <a:tbl>
              <a:tblPr firstRow="1" bandRow="1">
                <a:tableStyleId>{5C22544A-7EE6-4342-B048-85BDC9FD1C3A}</a:tableStyleId>
              </a:tblPr>
              <a:tblGrid>
                <a:gridCol w="6026441">
                  <a:extLst>
                    <a:ext uri="{9D8B030D-6E8A-4147-A177-3AD203B41FA5}">
                      <a16:colId xmlns:a16="http://schemas.microsoft.com/office/drawing/2014/main" val="20000"/>
                    </a:ext>
                  </a:extLst>
                </a:gridCol>
              </a:tblGrid>
              <a:tr h="358368">
                <a:tc>
                  <a:txBody>
                    <a:bodyPr/>
                    <a:lstStyle/>
                    <a:p>
                      <a:pPr algn="ctr"/>
                      <a:r>
                        <a:rPr lang="en-US" sz="1200" dirty="0">
                          <a:solidFill>
                            <a:schemeClr val="tx1"/>
                          </a:solidFill>
                          <a:latin typeface="Arial" panose="020B0604020202020204" pitchFamily="34" charset="0"/>
                          <a:cs typeface="Arial" panose="020B0604020202020204" pitchFamily="34" charset="0"/>
                        </a:rPr>
                        <a:t>THIS PAGE IS INTENTIONALLY BLANK.</a:t>
                      </a:r>
                    </a:p>
                  </a:txBody>
                  <a:tcPr marL="91054" marR="91054" marT="44796" marB="447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20411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374650"/>
            <a:ext cx="3805238" cy="2852738"/>
          </a:xfrm>
        </p:spPr>
      </p:sp>
      <p:sp>
        <p:nvSpPr>
          <p:cNvPr id="5" name="TextBox 4"/>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63562120"/>
              </p:ext>
            </p:extLst>
          </p:nvPr>
        </p:nvGraphicFramePr>
        <p:xfrm>
          <a:off x="154080" y="3327335"/>
          <a:ext cx="4043177" cy="4360376"/>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560206">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Arial" panose="020B0604020202020204" pitchFamily="34" charset="0"/>
                          <a:cs typeface="Arial" panose="020B0604020202020204" pitchFamily="34" charset="0"/>
                        </a:rPr>
                        <a:t>Introduce the module (and yourself, if necessary) and state the impact of active participation on building unit trust and cohesion.</a:t>
                      </a:r>
                      <a:endParaRPr lang="en-US" sz="1100" b="1" dirty="0">
                        <a:solidFill>
                          <a:schemeClr val="tx1"/>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endParaRPr lang="en-US" sz="100" dirty="0">
                        <a:latin typeface="Arial" panose="020B0604020202020204" pitchFamily="34" charset="0"/>
                        <a:cs typeface="Arial" panose="020B0604020202020204" pitchFamily="34" charset="0"/>
                      </a:endParaRPr>
                    </a:p>
                  </a:txBody>
                  <a:tcPr marL="93050" marR="93050" marT="50458" marB="504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 b="1" i="1" strike="noStrike" kern="1200" dirty="0">
                        <a:solidFill>
                          <a:schemeClr val="tx1"/>
                        </a:solidFill>
                        <a:effectLst/>
                        <a:latin typeface="Arial" panose="020B0604020202020204" pitchFamily="34" charset="0"/>
                        <a:ea typeface="+mn-ea"/>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4933">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Introduce the module (and yourself, if necessary).</a:t>
                      </a:r>
                    </a:p>
                  </a:txBody>
                  <a:tcPr marL="94750" marR="94750" marT="52004" marB="520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695000">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600"/>
                        </a:spcBef>
                        <a:spcAft>
                          <a:spcPts val="0"/>
                        </a:spcAft>
                        <a:buFont typeface="Arial" panose="020B0604020202020204" pitchFamily="34" charset="0"/>
                        <a:buChar char="•"/>
                      </a:pPr>
                      <a:r>
                        <a:rPr lang="en-US" sz="1100" i="0" baseline="0" dirty="0">
                          <a:solidFill>
                            <a:schemeClr val="tx1"/>
                          </a:solidFill>
                          <a:latin typeface="Arial" panose="020B0604020202020204" pitchFamily="34" charset="0"/>
                          <a:cs typeface="Arial" panose="020B0604020202020204" pitchFamily="34" charset="0"/>
                        </a:rPr>
                        <a:t>Welcome to the second part of your annual </a:t>
                      </a:r>
                      <a:r>
                        <a:rPr lang="en-US" sz="1100" b="0" dirty="0">
                          <a:solidFill>
                            <a:schemeClr val="tx1"/>
                          </a:solidFill>
                          <a:latin typeface="Arial" panose="020B0604020202020204" pitchFamily="34" charset="0"/>
                          <a:cs typeface="Arial" panose="020B0604020202020204" pitchFamily="34" charset="0"/>
                        </a:rPr>
                        <a:t>ACE suicide prevention training,</a:t>
                      </a:r>
                      <a:r>
                        <a:rPr lang="en-US" sz="1100" b="0" baseline="0" dirty="0">
                          <a:solidFill>
                            <a:schemeClr val="tx1"/>
                          </a:solidFill>
                          <a:latin typeface="Arial" panose="020B0604020202020204" pitchFamily="34" charset="0"/>
                          <a:cs typeface="Arial" panose="020B0604020202020204" pitchFamily="34" charset="0"/>
                        </a:rPr>
                        <a:t> specifically the </a:t>
                      </a:r>
                      <a:r>
                        <a:rPr lang="en-US" sz="1100" b="0" i="1" baseline="0" dirty="0">
                          <a:solidFill>
                            <a:schemeClr val="tx1"/>
                          </a:solidFill>
                          <a:latin typeface="Arial" panose="020B0604020202020204" pitchFamily="34" charset="0"/>
                          <a:cs typeface="Arial" panose="020B0604020202020204" pitchFamily="34" charset="0"/>
                        </a:rPr>
                        <a:t>Fighting the Stigma </a:t>
                      </a:r>
                      <a:r>
                        <a:rPr lang="en-US" sz="1100" b="0" baseline="0" dirty="0">
                          <a:solidFill>
                            <a:schemeClr val="tx1"/>
                          </a:solidFill>
                          <a:latin typeface="Arial" panose="020B0604020202020204" pitchFamily="34" charset="0"/>
                          <a:cs typeface="Arial" panose="020B0604020202020204" pitchFamily="34" charset="0"/>
                        </a:rPr>
                        <a:t>module. </a:t>
                      </a: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94093">
                <a:tc>
                  <a:txBody>
                    <a:bodyPr/>
                    <a:lstStyle/>
                    <a:p>
                      <a:pPr algn="ctr">
                        <a:spcBef>
                          <a:spcPts val="0"/>
                        </a:spcBef>
                        <a:spcAft>
                          <a:spcPts val="600"/>
                        </a:spcAft>
                      </a:pPr>
                      <a:r>
                        <a:rPr lang="en-US" sz="1100" b="1" i="0" dirty="0">
                          <a:solidFill>
                            <a:schemeClr val="tx1"/>
                          </a:solidFill>
                          <a:latin typeface="Arial" panose="020B0604020202020204" pitchFamily="34" charset="0"/>
                          <a:cs typeface="Arial" panose="020B0604020202020204" pitchFamily="34" charset="0"/>
                        </a:rPr>
                        <a:t>2.</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i="0" baseline="0" dirty="0">
                          <a:latin typeface="Arial" panose="020B0604020202020204" pitchFamily="34" charset="0"/>
                          <a:cs typeface="Arial" panose="020B0604020202020204" pitchFamily="34" charset="0"/>
                        </a:rPr>
                        <a:t>State that active participation can help strengthen unit trust and cohesion, which, in turn, helps to fight stigma.</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357485002"/>
                  </a:ext>
                </a:extLst>
              </a:tr>
              <a:tr h="1238133">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dirty="0">
                          <a:solidFill>
                            <a:prstClr val="black"/>
                          </a:solidFill>
                          <a:latin typeface="Arial" panose="020B0604020202020204" pitchFamily="34" charset="0"/>
                          <a:cs typeface="Arial" panose="020B0604020202020204" pitchFamily="34" charset="0"/>
                        </a:rPr>
                        <a:t>Stigma has negative impacts. It’s not just about hurting someone’s feelings—stigma can undermine trust between individuals and within units.</a:t>
                      </a: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Fully</a:t>
                      </a:r>
                      <a:r>
                        <a:rPr lang="en-US" sz="1100" b="0" i="0" kern="1200" baseline="0" dirty="0">
                          <a:solidFill>
                            <a:schemeClr val="tx1"/>
                          </a:solidFill>
                          <a:effectLst/>
                          <a:latin typeface="Arial" panose="020B0604020202020204" pitchFamily="34" charset="0"/>
                          <a:ea typeface="+mn-ea"/>
                          <a:cs typeface="Arial" panose="020B0604020202020204" pitchFamily="34" charset="0"/>
                        </a:rPr>
                        <a:t> engaging with this training by actively participating in the discussions about stigma and working with your peers through the practical exercises can help strengthen trust and cohesion, which will build protective factors within the unit.</a:t>
                      </a:r>
                    </a:p>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0" i="1" kern="1200" baseline="0" dirty="0">
                          <a:solidFill>
                            <a:schemeClr val="tx1"/>
                          </a:solidFill>
                          <a:effectLst/>
                          <a:latin typeface="Arial" panose="020B0604020202020204" pitchFamily="34" charset="0"/>
                          <a:ea typeface="+mn-ea"/>
                          <a:cs typeface="Arial" panose="020B0604020202020204" pitchFamily="34" charset="0"/>
                        </a:rPr>
                        <a:t>[</a:t>
                      </a:r>
                      <a:r>
                        <a:rPr lang="en-US" sz="1100" b="1" i="1" kern="1200" baseline="0" dirty="0">
                          <a:solidFill>
                            <a:schemeClr val="tx1"/>
                          </a:solidFill>
                          <a:effectLst/>
                          <a:latin typeface="Arial" panose="020B0604020202020204" pitchFamily="34" charset="0"/>
                          <a:ea typeface="+mn-ea"/>
                          <a:cs typeface="Arial" panose="020B0604020202020204" pitchFamily="34" charset="0"/>
                        </a:rPr>
                        <a:t>NOTE</a:t>
                      </a:r>
                      <a:r>
                        <a:rPr lang="en-US" sz="1100" b="0" i="1" kern="1200" baseline="0" dirty="0">
                          <a:solidFill>
                            <a:schemeClr val="tx1"/>
                          </a:solidFill>
                          <a:effectLst/>
                          <a:latin typeface="Arial" panose="020B0604020202020204" pitchFamily="34" charset="0"/>
                          <a:ea typeface="+mn-ea"/>
                          <a:cs typeface="Arial" panose="020B0604020202020204" pitchFamily="34" charset="0"/>
                        </a:rPr>
                        <a:t>: This is a natural transition to the next slide.]</a:t>
                      </a:r>
                      <a:endParaRPr lang="en-US" sz="1100" b="0" i="1" kern="1200" dirty="0">
                        <a:solidFill>
                          <a:schemeClr val="tx1"/>
                        </a:solidFill>
                        <a:effectLst/>
                        <a:latin typeface="Arial" panose="020B0604020202020204" pitchFamily="34" charset="0"/>
                        <a:ea typeface="+mn-ea"/>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916356"/>
                  </a:ext>
                </a:extLst>
              </a:tr>
            </a:tbl>
          </a:graphicData>
        </a:graphic>
      </p:graphicFrame>
      <p:sp>
        <p:nvSpPr>
          <p:cNvPr id="8" name="TextBox 7"/>
          <p:cNvSpPr txBox="1"/>
          <p:nvPr/>
        </p:nvSpPr>
        <p:spPr>
          <a:xfrm>
            <a:off x="0" y="9015347"/>
            <a:ext cx="6858000" cy="261967"/>
          </a:xfrm>
          <a:prstGeom prst="rect">
            <a:avLst/>
          </a:prstGeom>
          <a:noFill/>
        </p:spPr>
        <p:txBody>
          <a:bodyPr wrap="square" lIns="92390" tIns="46195" rIns="92390" bIns="46195" rtlCol="0">
            <a:spAutoFit/>
          </a:bodyPr>
          <a:lstStyle/>
          <a:p>
            <a:pPr algn="ctr"/>
            <a:r>
              <a:rPr lang="en-US" sz="1100" i="1" dirty="0"/>
              <a:t>1-A</a:t>
            </a:r>
          </a:p>
        </p:txBody>
      </p:sp>
      <p:sp>
        <p:nvSpPr>
          <p:cNvPr id="12" name="Rectangle 11"/>
          <p:cNvSpPr/>
          <p:nvPr/>
        </p:nvSpPr>
        <p:spPr>
          <a:xfrm>
            <a:off x="4055878" y="8612991"/>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0C72352-3DF2-4146-817F-9562005DD58B}"/>
              </a:ext>
            </a:extLst>
          </p:cNvPr>
          <p:cNvSpPr txBox="1"/>
          <p:nvPr/>
        </p:nvSpPr>
        <p:spPr>
          <a:xfrm>
            <a:off x="7313" y="57871"/>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1461032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algn="ctr"/>
            <a:r>
              <a:rPr lang="en-US" sz="1100" i="1" dirty="0"/>
              <a:t>1-B</a:t>
            </a:r>
          </a:p>
        </p:txBody>
      </p:sp>
      <p:graphicFrame>
        <p:nvGraphicFramePr>
          <p:cNvPr id="7" name="Table 6"/>
          <p:cNvGraphicFramePr>
            <a:graphicFrameLocks noGrp="1"/>
          </p:cNvGraphicFramePr>
          <p:nvPr/>
        </p:nvGraphicFramePr>
        <p:xfrm>
          <a:off x="373109" y="4075408"/>
          <a:ext cx="6026441" cy="358368"/>
        </p:xfrm>
        <a:graphic>
          <a:graphicData uri="http://schemas.openxmlformats.org/drawingml/2006/table">
            <a:tbl>
              <a:tblPr firstRow="1" bandRow="1">
                <a:tableStyleId>{5C22544A-7EE6-4342-B048-85BDC9FD1C3A}</a:tableStyleId>
              </a:tblPr>
              <a:tblGrid>
                <a:gridCol w="6026441">
                  <a:extLst>
                    <a:ext uri="{9D8B030D-6E8A-4147-A177-3AD203B41FA5}">
                      <a16:colId xmlns:a16="http://schemas.microsoft.com/office/drawing/2014/main" val="20000"/>
                    </a:ext>
                  </a:extLst>
                </a:gridCol>
              </a:tblGrid>
              <a:tr h="358368">
                <a:tc>
                  <a:txBody>
                    <a:bodyPr/>
                    <a:lstStyle/>
                    <a:p>
                      <a:pPr algn="ctr"/>
                      <a:r>
                        <a:rPr lang="en-US" sz="1200" dirty="0">
                          <a:solidFill>
                            <a:schemeClr val="tx1"/>
                          </a:solidFill>
                          <a:latin typeface="Arial" panose="020B0604020202020204" pitchFamily="34" charset="0"/>
                          <a:cs typeface="Arial" panose="020B0604020202020204" pitchFamily="34" charset="0"/>
                        </a:rPr>
                        <a:t>THIS PAGE IS INTENTIONALLY BLANK.</a:t>
                      </a:r>
                    </a:p>
                  </a:txBody>
                  <a:tcPr marL="91054" marR="91054" marT="44796" marB="447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16159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graphicFrame>
        <p:nvGraphicFramePr>
          <p:cNvPr id="6" name="Table 5"/>
          <p:cNvGraphicFramePr>
            <a:graphicFrameLocks noGrp="1"/>
          </p:cNvGraphicFramePr>
          <p:nvPr>
            <p:extLst>
              <p:ext uri="{D42A27DB-BD31-4B8C-83A1-F6EECF244321}">
                <p14:modId xmlns:p14="http://schemas.microsoft.com/office/powerpoint/2010/main" val="1619995474"/>
              </p:ext>
            </p:extLst>
          </p:nvPr>
        </p:nvGraphicFramePr>
        <p:xfrm>
          <a:off x="240937" y="3425902"/>
          <a:ext cx="4043177" cy="5790516"/>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499697">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solidFill>
                            <a:schemeClr val="tx1"/>
                          </a:solidFill>
                          <a:latin typeface="Arial" panose="020B0604020202020204" pitchFamily="34" charset="0"/>
                          <a:cs typeface="Arial" panose="020B0604020202020204" pitchFamily="34" charset="0"/>
                        </a:rPr>
                        <a:t>Engage Soldiers</a:t>
                      </a:r>
                      <a:r>
                        <a:rPr lang="en-US" sz="1100" b="1" baseline="0" dirty="0">
                          <a:solidFill>
                            <a:schemeClr val="tx1"/>
                          </a:solidFill>
                          <a:latin typeface="Arial" panose="020B0604020202020204" pitchFamily="34" charset="0"/>
                          <a:cs typeface="Arial" panose="020B0604020202020204" pitchFamily="34" charset="0"/>
                        </a:rPr>
                        <a:t> in a concrete experience </a:t>
                      </a:r>
                      <a:br>
                        <a:rPr lang="en-US" sz="1100" b="1" baseline="0" dirty="0">
                          <a:solidFill>
                            <a:schemeClr val="tx1"/>
                          </a:solidFill>
                          <a:latin typeface="Arial" panose="020B0604020202020204" pitchFamily="34" charset="0"/>
                          <a:cs typeface="Arial" panose="020B0604020202020204" pitchFamily="34" charset="0"/>
                        </a:rPr>
                      </a:br>
                      <a:r>
                        <a:rPr lang="en-US" sz="1100" b="1" baseline="0" dirty="0">
                          <a:solidFill>
                            <a:schemeClr val="tx1"/>
                          </a:solidFill>
                          <a:latin typeface="Arial" panose="020B0604020202020204" pitchFamily="34" charset="0"/>
                          <a:cs typeface="Arial" panose="020B0604020202020204" pitchFamily="34" charset="0"/>
                        </a:rPr>
                        <a:t>by asking their thoughts on the statement </a:t>
                      </a:r>
                      <a:br>
                        <a:rPr lang="en-US" sz="1100" b="1" baseline="0" dirty="0">
                          <a:solidFill>
                            <a:schemeClr val="tx1"/>
                          </a:solidFill>
                          <a:latin typeface="Arial" panose="020B0604020202020204" pitchFamily="34" charset="0"/>
                          <a:cs typeface="Arial" panose="020B0604020202020204" pitchFamily="34" charset="0"/>
                        </a:rPr>
                      </a:br>
                      <a:r>
                        <a:rPr lang="en-US" sz="1100" b="1" baseline="0" dirty="0">
                          <a:solidFill>
                            <a:schemeClr val="tx1"/>
                          </a:solidFill>
                          <a:latin typeface="Arial" panose="020B0604020202020204" pitchFamily="34" charset="0"/>
                          <a:cs typeface="Arial" panose="020B0604020202020204" pitchFamily="34" charset="0"/>
                        </a:rPr>
                        <a:t>about Soldiers not seeking help.</a:t>
                      </a:r>
                      <a:endParaRPr lang="en-US" sz="1100" b="1" dirty="0">
                        <a:solidFill>
                          <a:schemeClr val="tx1"/>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Bef>
                          <a:spcPts val="0"/>
                        </a:spcBef>
                        <a:spcAft>
                          <a:spcPts val="600"/>
                        </a:spcAft>
                      </a:pPr>
                      <a:endParaRPr lang="en-US" sz="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600"/>
                        </a:spcAft>
                        <a:buClrTx/>
                        <a:buSzTx/>
                        <a:buFontTx/>
                        <a:buNone/>
                        <a:tabLst/>
                        <a:defRPr/>
                      </a:pPr>
                      <a:endParaRPr lang="en-US" sz="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0154413"/>
                  </a:ext>
                </a:extLst>
              </a:tr>
              <a:tr h="340632">
                <a:tc>
                  <a:txBody>
                    <a:bodyPr/>
                    <a:lstStyle/>
                    <a:p>
                      <a:pPr algn="ctr">
                        <a:spcBef>
                          <a:spcPts val="0"/>
                        </a:spcBef>
                        <a:spcAft>
                          <a:spcPts val="600"/>
                        </a:spcAft>
                      </a:pPr>
                      <a:r>
                        <a:rPr lang="en-US" sz="1100" b="1">
                          <a:solidFill>
                            <a:schemeClr val="tx1"/>
                          </a:solidFill>
                          <a:latin typeface="Arial" panose="020B0604020202020204" pitchFamily="34" charset="0"/>
                          <a:cs typeface="Arial" panose="020B0604020202020204" pitchFamily="34" charset="0"/>
                        </a:rPr>
                        <a:t>1.</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base" latinLnBrk="0" hangingPunct="1">
                        <a:lnSpc>
                          <a:spcPct val="100000"/>
                        </a:lnSpc>
                        <a:spcBef>
                          <a:spcPts val="0"/>
                        </a:spcBef>
                        <a:spcAft>
                          <a:spcPts val="600"/>
                        </a:spcAft>
                        <a:buClrTx/>
                        <a:buSzTx/>
                        <a:buFontTx/>
                        <a:buNone/>
                        <a:tabLst/>
                        <a:defRPr/>
                      </a:pPr>
                      <a:r>
                        <a:rPr lang="en-US" sz="1100" b="1" dirty="0">
                          <a:solidFill>
                            <a:schemeClr val="tx1"/>
                          </a:solidFill>
                          <a:latin typeface="Arial" panose="020B0604020202020204" pitchFamily="34" charset="0"/>
                          <a:cs typeface="Arial" panose="020B0604020202020204" pitchFamily="34" charset="0"/>
                        </a:rPr>
                        <a:t>Share</a:t>
                      </a:r>
                      <a:r>
                        <a:rPr lang="en-US" sz="1100" b="1" baseline="0" dirty="0">
                          <a:solidFill>
                            <a:schemeClr val="tx1"/>
                          </a:solidFill>
                          <a:latin typeface="Arial" panose="020B0604020202020204" pitchFamily="34" charset="0"/>
                          <a:cs typeface="Arial" panose="020B0604020202020204" pitchFamily="34" charset="0"/>
                        </a:rPr>
                        <a:t> the reality about many service members not seeking help when needed.</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953128">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b="0" i="0" kern="1200" dirty="0">
                          <a:solidFill>
                            <a:schemeClr val="dk1"/>
                          </a:solidFill>
                          <a:effectLst/>
                          <a:latin typeface="Arial" panose="020B0604020202020204" pitchFamily="34" charset="0"/>
                          <a:ea typeface="+mn-ea"/>
                          <a:cs typeface="Arial" panose="020B0604020202020204" pitchFamily="34" charset="0"/>
                        </a:rPr>
                        <a:t>Many service members who have reported suicidal</a:t>
                      </a:r>
                      <a:r>
                        <a:rPr lang="en-US" sz="1100" b="0" i="0" kern="1200" baseline="0" dirty="0">
                          <a:solidFill>
                            <a:schemeClr val="dk1"/>
                          </a:solidFill>
                          <a:effectLst/>
                          <a:latin typeface="Arial" panose="020B0604020202020204" pitchFamily="34" charset="0"/>
                          <a:ea typeface="+mn-ea"/>
                          <a:cs typeface="Arial" panose="020B0604020202020204" pitchFamily="34" charset="0"/>
                        </a:rPr>
                        <a:t> thoughts or had a suicide attempt since joining the military have indicated that they did not talk to anyone or seek help.</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0" i="1" kern="1200" baseline="0" dirty="0">
                          <a:solidFill>
                            <a:schemeClr val="dk1"/>
                          </a:solidFill>
                          <a:effectLst/>
                          <a:latin typeface="Arial" panose="020B0604020202020204" pitchFamily="34" charset="0"/>
                          <a:ea typeface="+mn-ea"/>
                          <a:cs typeface="Arial" panose="020B0604020202020204" pitchFamily="34" charset="0"/>
                        </a:rPr>
                        <a:t>[</a:t>
                      </a:r>
                      <a:r>
                        <a:rPr lang="en-US" sz="1100" b="1" i="1" kern="1200" baseline="0" dirty="0">
                          <a:solidFill>
                            <a:schemeClr val="dk1"/>
                          </a:solidFill>
                          <a:effectLst/>
                          <a:latin typeface="Arial" panose="020B0604020202020204" pitchFamily="34" charset="0"/>
                          <a:ea typeface="+mn-ea"/>
                          <a:cs typeface="Arial" panose="020B0604020202020204" pitchFamily="34" charset="0"/>
                        </a:rPr>
                        <a:t>NOTE</a:t>
                      </a:r>
                      <a:r>
                        <a:rPr lang="en-US" sz="1100" b="0" i="1" kern="1200" baseline="0" dirty="0">
                          <a:solidFill>
                            <a:schemeClr val="dk1"/>
                          </a:solidFill>
                          <a:effectLst/>
                          <a:latin typeface="Arial" panose="020B0604020202020204" pitchFamily="34" charset="0"/>
                          <a:ea typeface="+mn-ea"/>
                          <a:cs typeface="Arial" panose="020B0604020202020204" pitchFamily="34" charset="0"/>
                        </a:rPr>
                        <a:t>: This information was included in the notes of the ACE Base module. It is used here for the purpose of Soldiers considering possible reasons </a:t>
                      </a:r>
                      <a:r>
                        <a:rPr lang="en-US" sz="1100" b="0" i="1" u="sng" kern="1200" baseline="0" dirty="0">
                          <a:solidFill>
                            <a:schemeClr val="dk1"/>
                          </a:solidFill>
                          <a:effectLst/>
                          <a:latin typeface="Arial" panose="020B0604020202020204" pitchFamily="34" charset="0"/>
                          <a:ea typeface="+mn-ea"/>
                          <a:cs typeface="Arial" panose="020B0604020202020204" pitchFamily="34" charset="0"/>
                        </a:rPr>
                        <a:t>why</a:t>
                      </a:r>
                      <a:r>
                        <a:rPr lang="en-US" sz="1100" b="0" i="1" kern="1200" baseline="0" dirty="0">
                          <a:solidFill>
                            <a:schemeClr val="dk1"/>
                          </a:solidFill>
                          <a:effectLst/>
                          <a:latin typeface="Arial" panose="020B0604020202020204" pitchFamily="34" charset="0"/>
                          <a:ea typeface="+mn-ea"/>
                          <a:cs typeface="Arial" panose="020B0604020202020204" pitchFamily="34" charset="0"/>
                        </a:rPr>
                        <a:t> Soldiers might be reluctant to seek help. The conversation is intended to set up further learning about stigma.]</a:t>
                      </a:r>
                      <a:endParaRPr lang="en-US" sz="1100" b="0" i="1" kern="1200" dirty="0">
                        <a:solidFill>
                          <a:schemeClr val="dk1"/>
                        </a:solidFill>
                        <a:effectLst/>
                        <a:latin typeface="Arial" panose="020B0604020202020204" pitchFamily="34" charset="0"/>
                        <a:ea typeface="+mn-ea"/>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1523">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r>
                        <a:rPr lang="en-US" sz="1100" b="0" dirty="0">
                          <a:solidFill>
                            <a:schemeClr val="tx1"/>
                          </a:solidFill>
                          <a:latin typeface="Arial" panose="020B0604020202020204" pitchFamily="34" charset="0"/>
                          <a:cs typeface="Arial" panose="020B0604020202020204" pitchFamily="34" charset="0"/>
                        </a:rPr>
                        <a:t>.</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base" latinLnBrk="0" hangingPunct="1">
                        <a:lnSpc>
                          <a:spcPct val="100000"/>
                        </a:lnSpc>
                        <a:spcBef>
                          <a:spcPts val="0"/>
                        </a:spcBef>
                        <a:spcAft>
                          <a:spcPts val="600"/>
                        </a:spcAft>
                        <a:buClrTx/>
                        <a:buSzTx/>
                        <a:buFontTx/>
                        <a:buNone/>
                        <a:tabLst/>
                        <a:defRPr/>
                      </a:pPr>
                      <a:r>
                        <a:rPr lang="en-US" sz="1100" b="1" dirty="0">
                          <a:solidFill>
                            <a:schemeClr val="tx1"/>
                          </a:solidFill>
                          <a:latin typeface="Arial" panose="020B0604020202020204" pitchFamily="34" charset="0"/>
                          <a:cs typeface="Arial" panose="020B0604020202020204" pitchFamily="34" charset="0"/>
                        </a:rPr>
                        <a:t>Discuss</a:t>
                      </a:r>
                      <a:r>
                        <a:rPr lang="en-US" sz="1100" b="1" baseline="0" dirty="0">
                          <a:solidFill>
                            <a:schemeClr val="tx1"/>
                          </a:solidFill>
                          <a:latin typeface="Arial" panose="020B0604020202020204" pitchFamily="34" charset="0"/>
                          <a:cs typeface="Arial" panose="020B0604020202020204" pitchFamily="34" charset="0"/>
                        </a:rPr>
                        <a:t> reasons that might contribute to Soldiers not reaching out or seeking help.</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880048009"/>
                  </a:ext>
                </a:extLst>
              </a:tr>
              <a:tr h="754304">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US"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a:t>
                      </a:r>
                      <a:r>
                        <a:rPr lang="en-US" sz="1100" kern="0" dirty="0">
                          <a:solidFill>
                            <a:schemeClr val="tx1"/>
                          </a:solidFill>
                          <a:latin typeface="Arial" panose="020B0604020202020204" pitchFamily="34" charset="0"/>
                          <a:cs typeface="Arial" panose="020B0604020202020204" pitchFamily="34" charset="0"/>
                        </a:rPr>
                        <a:t>What are some reasons that might contribute to Soldiers not reaching out or seeking help?</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a:buNone/>
                        <a:tabLst/>
                        <a:defRPr/>
                      </a:pP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Allow for responses. Possible examples include</a:t>
                      </a:r>
                    </a:p>
                    <a:p>
                      <a:pPr marL="342900" marR="0" lvl="0" indent="-114300" algn="l" defTabSz="914400" rtl="0" eaLnBrk="1" fontAlgn="auto" latinLnBrk="0" hangingPunct="1">
                        <a:lnSpc>
                          <a:spcPct val="100000"/>
                        </a:lnSpc>
                        <a:spcBef>
                          <a:spcPts val="0"/>
                        </a:spcBef>
                        <a:spcAft>
                          <a:spcPts val="400"/>
                        </a:spcAft>
                        <a:buClrTx/>
                        <a:buSzTx/>
                        <a:buFontTx/>
                        <a:buChar char="-"/>
                        <a:tabLst/>
                        <a:defRPr/>
                      </a:pP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belief that asking for help is a sign of weakness; feel ashamed or embarrassed</a:t>
                      </a:r>
                    </a:p>
                    <a:p>
                      <a:pPr marL="342900" marR="0" lvl="0" indent="-114300" algn="l" defTabSz="914400" rtl="0" eaLnBrk="1" fontAlgn="auto" latinLnBrk="0" hangingPunct="1">
                        <a:lnSpc>
                          <a:spcPct val="100000"/>
                        </a:lnSpc>
                        <a:spcBef>
                          <a:spcPts val="0"/>
                        </a:spcBef>
                        <a:spcAft>
                          <a:spcPts val="400"/>
                        </a:spcAft>
                        <a:buClrTx/>
                        <a:buSzTx/>
                        <a:buFontTx/>
                        <a:buChar char="-"/>
                        <a:tabLst/>
                        <a:defRPr/>
                      </a:pP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scared of ramifications; fear of being labeled or criticized by others; fear of letting down teammates or being treated differently</a:t>
                      </a:r>
                    </a:p>
                    <a:p>
                      <a:pPr marL="342900" marR="0" lvl="0" indent="-114300" algn="l" defTabSz="914400" rtl="0" eaLnBrk="1" fontAlgn="auto" latinLnBrk="0" hangingPunct="1">
                        <a:lnSpc>
                          <a:spcPct val="100000"/>
                        </a:lnSpc>
                        <a:spcBef>
                          <a:spcPts val="0"/>
                        </a:spcBef>
                        <a:spcAft>
                          <a:spcPts val="400"/>
                        </a:spcAft>
                        <a:buClrTx/>
                        <a:buSzTx/>
                        <a:buFontTx/>
                        <a:buChar char="-"/>
                        <a:tabLst/>
                        <a:defRPr/>
                      </a:pP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belief that you can handle the problem on your own (overly self-reliant).]</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5233141"/>
                  </a:ext>
                </a:extLst>
              </a:tr>
            </a:tbl>
          </a:graphicData>
        </a:graphic>
      </p:graphicFrame>
      <p:sp>
        <p:nvSpPr>
          <p:cNvPr id="8" name="TextBox 7"/>
          <p:cNvSpPr txBox="1"/>
          <p:nvPr/>
        </p:nvSpPr>
        <p:spPr>
          <a:xfrm>
            <a:off x="0" y="901157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2-A</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7313" y="46148"/>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10" name="Isosceles Triangle 9"/>
          <p:cNvSpPr/>
          <p:nvPr/>
        </p:nvSpPr>
        <p:spPr>
          <a:xfrm rot="5400000">
            <a:off x="4072723" y="8514661"/>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3707895" y="3482502"/>
            <a:ext cx="412292" cy="307777"/>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a:t>
            </a:r>
            <a:endParaRPr lang="en-US" sz="1400" dirty="0"/>
          </a:p>
        </p:txBody>
      </p:sp>
      <p:sp>
        <p:nvSpPr>
          <p:cNvPr id="12" name="TextBox 11">
            <a:extLst>
              <a:ext uri="{FF2B5EF4-FFF2-40B4-BE49-F238E27FC236}">
                <a16:creationId xmlns:a16="http://schemas.microsoft.com/office/drawing/2014/main" id="{03AFAE76-1F44-4906-B986-656F730760CD}"/>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1197264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92796079"/>
              </p:ext>
            </p:extLst>
          </p:nvPr>
        </p:nvGraphicFramePr>
        <p:xfrm>
          <a:off x="198437" y="384639"/>
          <a:ext cx="4114800" cy="4208717"/>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480713">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3.</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base" latinLnBrk="0" hangingPunct="1">
                        <a:lnSpc>
                          <a:spcPct val="100000"/>
                        </a:lnSpc>
                        <a:spcBef>
                          <a:spcPts val="0"/>
                        </a:spcBef>
                        <a:spcAft>
                          <a:spcPts val="600"/>
                        </a:spcAft>
                        <a:buClrTx/>
                        <a:buSzTx/>
                        <a:buFontTx/>
                        <a:buNone/>
                        <a:tabLst/>
                        <a:defRPr/>
                      </a:pPr>
                      <a:r>
                        <a:rPr lang="en-US" sz="1100" b="1" dirty="0">
                          <a:solidFill>
                            <a:schemeClr val="tx1"/>
                          </a:solidFill>
                          <a:latin typeface="Arial" panose="020B0604020202020204" pitchFamily="34" charset="0"/>
                          <a:cs typeface="Arial" panose="020B0604020202020204" pitchFamily="34" charset="0"/>
                        </a:rPr>
                        <a:t>Briefly explain</a:t>
                      </a:r>
                      <a:r>
                        <a:rPr lang="en-US" sz="1100" b="1" baseline="0" dirty="0">
                          <a:solidFill>
                            <a:schemeClr val="tx1"/>
                          </a:solidFill>
                          <a:latin typeface="Arial" panose="020B0604020202020204" pitchFamily="34" charset="0"/>
                          <a:cs typeface="Arial" panose="020B0604020202020204" pitchFamily="34" charset="0"/>
                        </a:rPr>
                        <a:t> the connection between a person’s behavior (e.g., seeking help), beliefs, and stigma.</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95579803"/>
                  </a:ext>
                </a:extLst>
              </a:tr>
              <a:tr h="2751753">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i="0" baseline="0" noProof="0" dirty="0">
                          <a:solidFill>
                            <a:schemeClr val="tx1"/>
                          </a:solidFill>
                          <a:latin typeface="Arial" panose="020B0604020202020204" pitchFamily="34" charset="0"/>
                          <a:cs typeface="Arial" panose="020B0604020202020204" pitchFamily="34" charset="0"/>
                        </a:rPr>
                        <a:t>A person’s behavior is influenced by their thoughts, beliefs, and emotions. </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i="0" baseline="0" noProof="0" dirty="0">
                          <a:solidFill>
                            <a:schemeClr val="tx1"/>
                          </a:solidFill>
                          <a:latin typeface="Arial" panose="020B0604020202020204" pitchFamily="34" charset="0"/>
                          <a:cs typeface="Arial" panose="020B0604020202020204" pitchFamily="34" charset="0"/>
                        </a:rPr>
                        <a:t>Judgmental beliefs like “something is wrong with me” or “if I get help, then people will think I’m weak” can lead to emotions like shame and fear, which can then lead to avoidance behaviors.</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i="0" baseline="0" noProof="0" dirty="0">
                          <a:solidFill>
                            <a:schemeClr val="tx1"/>
                          </a:solidFill>
                          <a:latin typeface="Arial" panose="020B0604020202020204" pitchFamily="34" charset="0"/>
                          <a:cs typeface="Arial" panose="020B0604020202020204" pitchFamily="34" charset="0"/>
                        </a:rPr>
                        <a:t>What can influence a person’s beliefs and their willingness to seek the help they need is stigma. </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100" i="1" baseline="0" noProof="0" dirty="0">
                          <a:solidFill>
                            <a:schemeClr val="tx1"/>
                          </a:solidFill>
                          <a:latin typeface="Arial" panose="020B0604020202020204" pitchFamily="34" charset="0"/>
                          <a:cs typeface="Arial" panose="020B0604020202020204" pitchFamily="34" charset="0"/>
                        </a:rPr>
                        <a:t>[</a:t>
                      </a:r>
                      <a:r>
                        <a:rPr lang="en-US" sz="1100" b="1" i="1" baseline="0" noProof="0" dirty="0">
                          <a:solidFill>
                            <a:schemeClr val="tx1"/>
                          </a:solidFill>
                          <a:latin typeface="Arial" panose="020B0604020202020204" pitchFamily="34" charset="0"/>
                          <a:cs typeface="Arial" panose="020B0604020202020204" pitchFamily="34" charset="0"/>
                        </a:rPr>
                        <a:t>NOTE</a:t>
                      </a:r>
                      <a:r>
                        <a:rPr lang="en-US" sz="1100" i="1" baseline="0" noProof="0" dirty="0">
                          <a:solidFill>
                            <a:schemeClr val="tx1"/>
                          </a:solidFill>
                          <a:latin typeface="Arial" panose="020B0604020202020204" pitchFamily="34" charset="0"/>
                          <a:cs typeface="Arial" panose="020B0604020202020204" pitchFamily="34" charset="0"/>
                        </a:rPr>
                        <a:t>: Do not go into any greater depth on stigma, the intent of this slide (i.e., group discussion and explanation of the connection between behavior, beliefs, and stigma) is to set up the purpose of the module, set a foundation, and foreshadow the deeper learning that is yet to come.]</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3287">
                <a:tc>
                  <a:txBody>
                    <a:bodyPr/>
                    <a:lstStyle/>
                    <a:p>
                      <a:pPr algn="ctr">
                        <a:spcBef>
                          <a:spcPts val="0"/>
                        </a:spcBef>
                        <a:spcAft>
                          <a:spcPts val="600"/>
                        </a:spcAft>
                      </a:pPr>
                      <a:r>
                        <a:rPr lang="en-US" sz="1100" b="1" i="0" dirty="0">
                          <a:solidFill>
                            <a:schemeClr val="tx1"/>
                          </a:solidFill>
                          <a:latin typeface="Arial" panose="020B0604020202020204" pitchFamily="34" charset="0"/>
                          <a:cs typeface="Arial" panose="020B0604020202020204" pitchFamily="34" charset="0"/>
                        </a:rPr>
                        <a:t>4.</a:t>
                      </a: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100" b="1" i="0" baseline="0" noProof="0" dirty="0">
                          <a:solidFill>
                            <a:schemeClr val="tx1"/>
                          </a:solidFill>
                          <a:latin typeface="Arial" panose="020B0604020202020204" pitchFamily="34" charset="0"/>
                          <a:cs typeface="Arial" panose="020B0604020202020204" pitchFamily="34" charset="0"/>
                        </a:rPr>
                        <a:t>Transition.</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091259588"/>
                  </a:ext>
                </a:extLst>
              </a:tr>
              <a:tr h="585236">
                <a:tc>
                  <a:txBody>
                    <a:bodyPr/>
                    <a:lstStyle/>
                    <a:p>
                      <a:pPr>
                        <a:spcBef>
                          <a:spcPts val="0"/>
                        </a:spcBef>
                        <a:spcAft>
                          <a:spcPts val="600"/>
                        </a:spcAft>
                      </a:pPr>
                      <a:endParaRPr lang="en-US" sz="1100" b="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i="0" baseline="0" noProof="0" dirty="0">
                          <a:solidFill>
                            <a:schemeClr val="tx1"/>
                          </a:solidFill>
                          <a:latin typeface="Arial" panose="020B0604020202020204" pitchFamily="34" charset="0"/>
                          <a:cs typeface="Arial" panose="020B0604020202020204" pitchFamily="34" charset="0"/>
                        </a:rPr>
                        <a:t>That brings us to the purpose of today’s training.</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583417"/>
                  </a:ext>
                </a:extLst>
              </a:tr>
            </a:tbl>
          </a:graphicData>
        </a:graphic>
      </p:graphicFrame>
      <p:sp>
        <p:nvSpPr>
          <p:cNvPr id="5" name="Rectangle 4"/>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noProof="0" dirty="0">
                <a:solidFill>
                  <a:prstClr val="black"/>
                </a:solidFill>
                <a:latin typeface="Calibri" panose="020F0502020204030204"/>
              </a:rPr>
              <a:t>2</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7" name="TextBox 6"/>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
        <p:nvSpPr>
          <p:cNvPr id="8" name="TextBox 7">
            <a:extLst>
              <a:ext uri="{FF2B5EF4-FFF2-40B4-BE49-F238E27FC236}">
                <a16:creationId xmlns:a16="http://schemas.microsoft.com/office/drawing/2014/main" id="{CE8662C3-0DD1-4480-AA1D-546DCA521A24}"/>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187719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graphicFrame>
        <p:nvGraphicFramePr>
          <p:cNvPr id="6" name="Table 5"/>
          <p:cNvGraphicFramePr>
            <a:graphicFrameLocks noGrp="1"/>
          </p:cNvGraphicFramePr>
          <p:nvPr>
            <p:extLst>
              <p:ext uri="{D42A27DB-BD31-4B8C-83A1-F6EECF244321}">
                <p14:modId xmlns:p14="http://schemas.microsoft.com/office/powerpoint/2010/main" val="2895749224"/>
              </p:ext>
            </p:extLst>
          </p:nvPr>
        </p:nvGraphicFramePr>
        <p:xfrm>
          <a:off x="212949" y="3320205"/>
          <a:ext cx="4043177" cy="5061360"/>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506823">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US" sz="1100" b="1" baseline="0" dirty="0">
                          <a:solidFill>
                            <a:schemeClr val="tx1"/>
                          </a:solidFill>
                          <a:latin typeface="Arial" panose="020B0604020202020204" pitchFamily="34" charset="0"/>
                          <a:cs typeface="Arial" panose="020B0604020202020204" pitchFamily="34" charset="0"/>
                        </a:rPr>
                        <a:t>State the training purpose and provide a brief overview of what the module entails.</a:t>
                      </a:r>
                      <a:endParaRPr lang="en-US" sz="1100" b="1" dirty="0">
                        <a:solidFill>
                          <a:schemeClr val="tx1"/>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endParaRPr lang="en-US" sz="100" dirty="0">
                        <a:latin typeface="Arial" panose="020B0604020202020204" pitchFamily="34" charset="0"/>
                        <a:cs typeface="Arial" panose="020B0604020202020204" pitchFamily="34" charset="0"/>
                      </a:endParaRPr>
                    </a:p>
                  </a:txBody>
                  <a:tcPr marL="93050" marR="93050" marT="50458" marB="504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 b="1" i="1" strike="noStrike" kern="1200" dirty="0">
                        <a:solidFill>
                          <a:schemeClr val="tx1"/>
                        </a:solidFill>
                        <a:effectLst/>
                        <a:latin typeface="Arial" panose="020B0604020202020204" pitchFamily="34" charset="0"/>
                        <a:ea typeface="+mn-ea"/>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2150">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US" sz="1100" b="1" baseline="0" dirty="0">
                          <a:solidFill>
                            <a:schemeClr val="tx1"/>
                          </a:solidFill>
                          <a:latin typeface="Arial" panose="020B0604020202020204" pitchFamily="34" charset="0"/>
                          <a:cs typeface="Arial" panose="020B0604020202020204" pitchFamily="34" charset="0"/>
                        </a:rPr>
                        <a:t>State the training purpose.</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668284">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purpose of this module is to enhance Soldiers’ ability to recognize and fight stigma and build unit cohesion to help prevent suicide within their unit.</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5875">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a brief overview of what the module entails.</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48745045"/>
                  </a:ext>
                </a:extLst>
              </a:tr>
              <a:tr h="1441211">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begin by discussing what stigma is and the impact it can have on help-seeking among individuals and the unit as a whole.</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Then, each of you will have the opportunity to put the training into practice by using stigma-fighting tactics and the ACE process.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Lastly, we will discuss how taking an active role to fight</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stigma in your unit can help reduce the risk of suicide. </a:t>
                      </a:r>
                      <a:endPar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2494347"/>
                  </a:ext>
                </a:extLst>
              </a:tr>
              <a:tr h="275875">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3.</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44627756"/>
                  </a:ext>
                </a:extLst>
              </a:tr>
              <a:tr h="452490">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i="0" baseline="0" noProof="0" dirty="0">
                          <a:solidFill>
                            <a:schemeClr val="tx1"/>
                          </a:solidFill>
                          <a:latin typeface="Arial" panose="020B0604020202020204" pitchFamily="34" charset="0"/>
                          <a:cs typeface="Arial" panose="020B0604020202020204" pitchFamily="34" charset="0"/>
                        </a:rPr>
                        <a:t>Let’s start by taking a closer look at what stigma is so that you are more capable of identifying its presence.</a:t>
                      </a:r>
                      <a:endParaRPr lang="en-US" sz="1100" i="0" noProof="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1928457"/>
                  </a:ext>
                </a:extLst>
              </a:tr>
            </a:tbl>
          </a:graphicData>
        </a:graphic>
      </p:graphicFrame>
      <p:sp>
        <p:nvSpPr>
          <p:cNvPr id="8" name="TextBox 7"/>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noProof="0" dirty="0">
                <a:solidFill>
                  <a:prstClr val="black"/>
                </a:solidFill>
                <a:latin typeface="Calibri" panose="020F0502020204030204"/>
              </a:rPr>
              <a:t>3-A</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7313" y="57871"/>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12" name="TextBox 11">
            <a:extLst>
              <a:ext uri="{FF2B5EF4-FFF2-40B4-BE49-F238E27FC236}">
                <a16:creationId xmlns:a16="http://schemas.microsoft.com/office/drawing/2014/main" id="{5B7C9E71-012F-486C-81AD-167AEC6D9B23}"/>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200" i="1" baseline="0" dirty="0">
                <a:solidFill>
                  <a:schemeClr val="tx1"/>
                </a:solidFill>
                <a:latin typeface="Arial" panose="020B0604020202020204" pitchFamily="34" charset="0"/>
                <a:cs typeface="Arial" panose="020B0604020202020204" pitchFamily="34" charset="0"/>
              </a:rPr>
              <a:t>[</a:t>
            </a:r>
            <a:r>
              <a:rPr lang="en-US" sz="1200" b="1" i="1" baseline="0" dirty="0">
                <a:solidFill>
                  <a:schemeClr val="tx1"/>
                </a:solidFill>
                <a:latin typeface="Arial" panose="020B0604020202020204" pitchFamily="34" charset="0"/>
                <a:cs typeface="Arial" panose="020B0604020202020204" pitchFamily="34" charset="0"/>
              </a:rPr>
              <a:t>NOTE</a:t>
            </a:r>
            <a:r>
              <a:rPr lang="en-US" sz="1200" i="1" baseline="0" dirty="0">
                <a:solidFill>
                  <a:schemeClr val="tx1"/>
                </a:solidFill>
                <a:latin typeface="Arial" panose="020B0604020202020204" pitchFamily="34" charset="0"/>
                <a:cs typeface="Arial" panose="020B0604020202020204" pitchFamily="34" charset="0"/>
              </a:rPr>
              <a:t>: </a:t>
            </a:r>
            <a:r>
              <a:rPr lang="en-US" sz="1200" i="1" baseline="0" dirty="0">
                <a:solidFill>
                  <a:prstClr val="black"/>
                </a:solidFill>
                <a:latin typeface="Arial" panose="020B0604020202020204" pitchFamily="34" charset="0"/>
                <a:cs typeface="Arial" panose="020B0604020202020204" pitchFamily="34" charset="0"/>
              </a:rPr>
              <a:t>The </a:t>
            </a:r>
            <a:r>
              <a:rPr lang="en-US" sz="1200" i="1" dirty="0">
                <a:solidFill>
                  <a:prstClr val="black"/>
                </a:solidFill>
                <a:latin typeface="Arial" panose="020B0604020202020204" pitchFamily="34" charset="0"/>
                <a:cs typeface="Arial" panose="020B0604020202020204" pitchFamily="34" charset="0"/>
              </a:rPr>
              <a:t>Terminal Learning Objective (TLO) is as follows: </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200" b="0" i="1"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Action</a:t>
            </a:r>
            <a:r>
              <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Understand the primary elements of stigma and demonstrate ability to recognize and mitigate stigmatizing behavior </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200" b="0" i="1"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Condition</a:t>
            </a:r>
            <a:r>
              <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In a classroom environment, given training materials </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200" b="0" i="1"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Standard</a:t>
            </a:r>
            <a:r>
              <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Participants will, with 100% accuracy as assessed by the instructor</a:t>
            </a:r>
          </a:p>
          <a:p>
            <a:pPr marL="231775" marR="0" lvl="0" indent="-1222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define and identify stigma and its primary elements</a:t>
            </a:r>
          </a:p>
          <a:p>
            <a:pPr marL="231775" marR="0" lvl="0" indent="-1222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explain stigma’s impact on help seeking, unit climate of trust, and suicide prevention</a:t>
            </a:r>
          </a:p>
          <a:p>
            <a:pPr marL="231775" marR="0" lvl="0" indent="-1222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identify the ways to end stigma and mitigate its effect on suicide prevention</a:t>
            </a:r>
          </a:p>
          <a:p>
            <a:pPr marR="0" lvl="0" algn="l" defTabSz="914400" rtl="0" eaLnBrk="0" fontAlgn="base" latinLnBrk="0" hangingPunct="0">
              <a:lnSpc>
                <a:spcPct val="100000"/>
              </a:lnSpc>
              <a:spcBef>
                <a:spcPct val="0"/>
              </a:spcBef>
              <a:spcAft>
                <a:spcPts val="600"/>
              </a:spcAft>
              <a:buClrTx/>
              <a:buSzTx/>
              <a:tabLst/>
              <a:defRPr/>
            </a:pPr>
            <a:r>
              <a:rPr lang="en-US" sz="1200" b="0" i="1" dirty="0">
                <a:solidFill>
                  <a:prstClr val="black"/>
                </a:solidFill>
                <a:latin typeface="Arial" panose="020B0604020202020204" pitchFamily="34" charset="0"/>
                <a:cs typeface="Arial" panose="020B0604020202020204" pitchFamily="34" charset="0"/>
              </a:rPr>
              <a:t>There will be checks on learning throughout the training to ensure the objective and standards are being met.]</a:t>
            </a: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235126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algn="ctr"/>
            <a:r>
              <a:rPr lang="en-US" sz="1100" i="1" dirty="0"/>
              <a:t>3-B</a:t>
            </a:r>
          </a:p>
        </p:txBody>
      </p:sp>
      <p:graphicFrame>
        <p:nvGraphicFramePr>
          <p:cNvPr id="7" name="Table 6"/>
          <p:cNvGraphicFramePr>
            <a:graphicFrameLocks noGrp="1"/>
          </p:cNvGraphicFramePr>
          <p:nvPr/>
        </p:nvGraphicFramePr>
        <p:xfrm>
          <a:off x="373109" y="4075408"/>
          <a:ext cx="6026441" cy="358368"/>
        </p:xfrm>
        <a:graphic>
          <a:graphicData uri="http://schemas.openxmlformats.org/drawingml/2006/table">
            <a:tbl>
              <a:tblPr firstRow="1" bandRow="1">
                <a:tableStyleId>{5C22544A-7EE6-4342-B048-85BDC9FD1C3A}</a:tableStyleId>
              </a:tblPr>
              <a:tblGrid>
                <a:gridCol w="6026441">
                  <a:extLst>
                    <a:ext uri="{9D8B030D-6E8A-4147-A177-3AD203B41FA5}">
                      <a16:colId xmlns:a16="http://schemas.microsoft.com/office/drawing/2014/main" val="20000"/>
                    </a:ext>
                  </a:extLst>
                </a:gridCol>
              </a:tblGrid>
              <a:tr h="358368">
                <a:tc>
                  <a:txBody>
                    <a:bodyPr/>
                    <a:lstStyle/>
                    <a:p>
                      <a:pPr algn="ctr"/>
                      <a:r>
                        <a:rPr lang="en-US" sz="1200" dirty="0">
                          <a:solidFill>
                            <a:schemeClr val="tx1"/>
                          </a:solidFill>
                          <a:latin typeface="Arial" panose="020B0604020202020204" pitchFamily="34" charset="0"/>
                          <a:cs typeface="Arial" panose="020B0604020202020204" pitchFamily="34" charset="0"/>
                        </a:rPr>
                        <a:t>THIS PAGE IS INTENTIONALLY BLANK.</a:t>
                      </a:r>
                    </a:p>
                  </a:txBody>
                  <a:tcPr marL="91054" marR="91054" marT="44796" marB="447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72484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graphicFrame>
        <p:nvGraphicFramePr>
          <p:cNvPr id="6" name="Table 5"/>
          <p:cNvGraphicFramePr>
            <a:graphicFrameLocks noGrp="1"/>
          </p:cNvGraphicFramePr>
          <p:nvPr>
            <p:extLst>
              <p:ext uri="{D42A27DB-BD31-4B8C-83A1-F6EECF244321}">
                <p14:modId xmlns:p14="http://schemas.microsoft.com/office/powerpoint/2010/main" val="3250361864"/>
              </p:ext>
            </p:extLst>
          </p:nvPr>
        </p:nvGraphicFramePr>
        <p:xfrm>
          <a:off x="254000" y="3425902"/>
          <a:ext cx="4043177" cy="5521276"/>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557183">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solidFill>
                            <a:schemeClr val="tx1"/>
                          </a:solidFill>
                          <a:latin typeface="Arial" panose="020B0604020202020204" pitchFamily="34" charset="0"/>
                          <a:cs typeface="Arial" panose="020B0604020202020204" pitchFamily="34" charset="0"/>
                        </a:rPr>
                        <a:t>Define</a:t>
                      </a:r>
                      <a:r>
                        <a:rPr lang="en-US" sz="1100" b="1" baseline="0" dirty="0">
                          <a:solidFill>
                            <a:schemeClr val="tx1"/>
                          </a:solidFill>
                          <a:latin typeface="Arial" panose="020B0604020202020204" pitchFamily="34" charset="0"/>
                          <a:cs typeface="Arial" panose="020B0604020202020204" pitchFamily="34" charset="0"/>
                        </a:rPr>
                        <a:t> stigma and discuss the two main types </a:t>
                      </a:r>
                      <a:br>
                        <a:rPr lang="en-US" sz="1100" b="1" baseline="0" dirty="0">
                          <a:solidFill>
                            <a:schemeClr val="tx1"/>
                          </a:solidFill>
                          <a:latin typeface="Arial" panose="020B0604020202020204" pitchFamily="34" charset="0"/>
                          <a:cs typeface="Arial" panose="020B0604020202020204" pitchFamily="34" charset="0"/>
                        </a:rPr>
                      </a:br>
                      <a:r>
                        <a:rPr lang="en-US" sz="1100" b="1" baseline="0" dirty="0">
                          <a:solidFill>
                            <a:schemeClr val="tx1"/>
                          </a:solidFill>
                          <a:latin typeface="Arial" panose="020B0604020202020204" pitchFamily="34" charset="0"/>
                          <a:cs typeface="Arial" panose="020B0604020202020204" pitchFamily="34" charset="0"/>
                        </a:rPr>
                        <a:t>of stigma.</a:t>
                      </a:r>
                      <a:endParaRPr lang="en-US" sz="1100" b="1" dirty="0">
                        <a:solidFill>
                          <a:schemeClr val="tx1"/>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Bef>
                          <a:spcPts val="0"/>
                        </a:spcBef>
                        <a:spcAft>
                          <a:spcPts val="600"/>
                        </a:spcAft>
                      </a:pPr>
                      <a:endParaRPr lang="en-US" sz="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600"/>
                        </a:spcAft>
                        <a:buClrTx/>
                        <a:buSzTx/>
                        <a:buFontTx/>
                        <a:buNone/>
                        <a:tabLst/>
                        <a:defRPr/>
                      </a:pPr>
                      <a:endParaRPr lang="en-US" sz="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0154413"/>
                  </a:ext>
                </a:extLst>
              </a:tr>
              <a:tr h="303287">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base" latinLnBrk="0" hangingPunct="1">
                        <a:lnSpc>
                          <a:spcPct val="100000"/>
                        </a:lnSpc>
                        <a:spcBef>
                          <a:spcPts val="0"/>
                        </a:spcBef>
                        <a:spcAft>
                          <a:spcPts val="600"/>
                        </a:spcAft>
                        <a:buClrTx/>
                        <a:buSzTx/>
                        <a:buFontTx/>
                        <a:buNone/>
                        <a:tabLst/>
                        <a:defRPr/>
                      </a:pPr>
                      <a:r>
                        <a:rPr lang="en-US" sz="1100" b="1" dirty="0">
                          <a:solidFill>
                            <a:schemeClr val="tx1"/>
                          </a:solidFill>
                          <a:latin typeface="Arial" panose="020B0604020202020204" pitchFamily="34" charset="0"/>
                          <a:cs typeface="Arial" panose="020B0604020202020204" pitchFamily="34" charset="0"/>
                        </a:rPr>
                        <a:t>Define stigma</a:t>
                      </a:r>
                      <a:r>
                        <a:rPr lang="en-US" sz="1100" b="1" baseline="0" dirty="0">
                          <a:solidFill>
                            <a:schemeClr val="tx1"/>
                          </a:solidFill>
                          <a:latin typeface="Arial" panose="020B0604020202020204" pitchFamily="34" charset="0"/>
                          <a:cs typeface="Arial" panose="020B0604020202020204" pitchFamily="34" charset="0"/>
                        </a:rPr>
                        <a:t> and state the two main types.</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1728215">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b="0" i="1" kern="1200" dirty="0">
                          <a:solidFill>
                            <a:schemeClr val="dk1"/>
                          </a:solidFill>
                          <a:effectLst/>
                          <a:latin typeface="Arial" panose="020B0604020202020204" pitchFamily="34" charset="0"/>
                          <a:ea typeface="+mn-ea"/>
                          <a:cs typeface="Arial" panose="020B0604020202020204" pitchFamily="34" charset="0"/>
                        </a:rPr>
                        <a:t>[</a:t>
                      </a:r>
                      <a:r>
                        <a:rPr lang="en-US" sz="1100" b="1" i="1" kern="1200" dirty="0">
                          <a:solidFill>
                            <a:schemeClr val="dk1"/>
                          </a:solidFill>
                          <a:effectLst/>
                          <a:latin typeface="Arial" panose="020B0604020202020204" pitchFamily="34" charset="0"/>
                          <a:ea typeface="+mn-ea"/>
                          <a:cs typeface="Arial" panose="020B0604020202020204" pitchFamily="34" charset="0"/>
                        </a:rPr>
                        <a:t>NOTE</a:t>
                      </a:r>
                      <a:r>
                        <a:rPr lang="en-US" sz="1100" b="0" i="1" kern="1200" dirty="0">
                          <a:solidFill>
                            <a:schemeClr val="dk1"/>
                          </a:solidFill>
                          <a:effectLst/>
                          <a:latin typeface="Arial" panose="020B0604020202020204" pitchFamily="34" charset="0"/>
                          <a:ea typeface="+mn-ea"/>
                          <a:cs typeface="Arial" panose="020B0604020202020204" pitchFamily="34" charset="0"/>
                        </a:rPr>
                        <a:t>:</a:t>
                      </a:r>
                      <a:r>
                        <a:rPr lang="en-US" sz="1100" b="0" i="1" kern="1200" baseline="0" dirty="0">
                          <a:solidFill>
                            <a:schemeClr val="dk1"/>
                          </a:solidFill>
                          <a:effectLst/>
                          <a:latin typeface="Arial" panose="020B0604020202020204" pitchFamily="34" charset="0"/>
                          <a:ea typeface="+mn-ea"/>
                          <a:cs typeface="Arial" panose="020B0604020202020204" pitchFamily="34" charset="0"/>
                        </a:rPr>
                        <a:t> Even though stigma was likely discussed earlier, it is still important to provide this clear definition for everyone to be on the same page.]</a:t>
                      </a:r>
                      <a:endParaRPr lang="en-US" sz="1100" b="0" i="1" kern="1200" dirty="0">
                        <a:solidFill>
                          <a:schemeClr val="dk1"/>
                        </a:solidFill>
                        <a:effectLst/>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b="0" i="0" kern="1200" dirty="0">
                          <a:solidFill>
                            <a:schemeClr val="dk1"/>
                          </a:solidFill>
                          <a:effectLst/>
                          <a:latin typeface="Arial" panose="020B0604020202020204" pitchFamily="34" charset="0"/>
                          <a:ea typeface="+mn-ea"/>
                          <a:cs typeface="Arial" panose="020B0604020202020204" pitchFamily="34" charset="0"/>
                        </a:rPr>
                        <a:t>Stigma is</a:t>
                      </a:r>
                      <a:r>
                        <a:rPr lang="en-US" sz="1100" b="0" i="0" kern="1200" baseline="0" dirty="0">
                          <a:solidFill>
                            <a:schemeClr val="dk1"/>
                          </a:solidFill>
                          <a:effectLst/>
                          <a:latin typeface="Arial" panose="020B0604020202020204" pitchFamily="34" charset="0"/>
                          <a:ea typeface="+mn-ea"/>
                          <a:cs typeface="Arial" panose="020B0604020202020204" pitchFamily="34" charset="0"/>
                        </a:rPr>
                        <a:t> the negative attitude toward people or ideas based on certain characteristics such as one’s mental or physical health, or social attributes like gender, sexuality, or race that might distinguish them from others in the group.</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Stigma comes in multiple forms. Two of the main types of stigma are public stigma and self-stigma.</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7087">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Explain public stigma and discuss indicators/signs of public stigma.</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61312701"/>
                  </a:ext>
                </a:extLst>
              </a:tr>
              <a:tr h="1662851">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1" dirty="0">
                          <a:solidFill>
                            <a:prstClr val="black"/>
                          </a:solidFill>
                          <a:latin typeface="Arial" panose="020B0604020202020204" pitchFamily="34" charset="0"/>
                          <a:cs typeface="Arial" panose="020B0604020202020204" pitchFamily="34" charset="0"/>
                        </a:rPr>
                        <a:t>Public stigma </a:t>
                      </a:r>
                      <a:r>
                        <a:rPr lang="en-US" sz="1100" dirty="0">
                          <a:solidFill>
                            <a:prstClr val="black"/>
                          </a:solidFill>
                          <a:latin typeface="Arial" panose="020B0604020202020204" pitchFamily="34" charset="0"/>
                          <a:cs typeface="Arial" panose="020B0604020202020204" pitchFamily="34" charset="0"/>
                        </a:rPr>
                        <a:t>is when an individual or a group stereotypes certain characteristics or behaviors, then discriminates against other people displaying those characteristics</a:t>
                      </a:r>
                      <a:r>
                        <a:rPr lang="en-US" sz="1100" baseline="0" dirty="0">
                          <a:solidFill>
                            <a:prstClr val="black"/>
                          </a:solidFill>
                          <a:latin typeface="Arial" panose="020B0604020202020204" pitchFamily="34" charset="0"/>
                          <a:cs typeface="Arial" panose="020B0604020202020204" pitchFamily="34" charset="0"/>
                        </a:rPr>
                        <a:t> or </a:t>
                      </a:r>
                      <a:r>
                        <a:rPr lang="en-US" sz="1100" dirty="0">
                          <a:solidFill>
                            <a:prstClr val="black"/>
                          </a:solidFill>
                          <a:latin typeface="Arial" panose="020B0604020202020204" pitchFamily="34" charset="0"/>
                          <a:cs typeface="Arial" panose="020B0604020202020204" pitchFamily="34" charset="0"/>
                        </a:rPr>
                        <a:t>behaviors.</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dirty="0">
                          <a:solidFill>
                            <a:prstClr val="black"/>
                          </a:solidFill>
                          <a:latin typeface="Arial" panose="020B0604020202020204" pitchFamily="34" charset="0"/>
                          <a:cs typeface="Arial" panose="020B0604020202020204" pitchFamily="34" charset="0"/>
                        </a:rPr>
                        <a:t>An example of public stigma might be</a:t>
                      </a:r>
                      <a:r>
                        <a:rPr lang="en-US" sz="1100" baseline="0" dirty="0">
                          <a:solidFill>
                            <a:prstClr val="black"/>
                          </a:solidFill>
                          <a:latin typeface="Arial" panose="020B0604020202020204" pitchFamily="34" charset="0"/>
                          <a:cs typeface="Arial" panose="020B0604020202020204" pitchFamily="34" charset="0"/>
                        </a:rPr>
                        <a:t> a unit stereotyping those on physical profile as unmotivated or unable to lead well, or a unit stereotyping the act of leaving work before the 1700 retreat as a lack </a:t>
                      </a:r>
                      <a:br>
                        <a:rPr lang="en-US" sz="1100" baseline="0" dirty="0">
                          <a:solidFill>
                            <a:prstClr val="black"/>
                          </a:solidFill>
                          <a:latin typeface="Arial" panose="020B0604020202020204" pitchFamily="34" charset="0"/>
                          <a:cs typeface="Arial" panose="020B0604020202020204" pitchFamily="34" charset="0"/>
                        </a:rPr>
                      </a:br>
                      <a:r>
                        <a:rPr lang="en-US" sz="1100" baseline="0" dirty="0">
                          <a:solidFill>
                            <a:prstClr val="black"/>
                          </a:solidFill>
                          <a:latin typeface="Arial" panose="020B0604020202020204" pitchFamily="34" charset="0"/>
                          <a:cs typeface="Arial" panose="020B0604020202020204" pitchFamily="34" charset="0"/>
                        </a:rPr>
                        <a:t>of work ethic.</a:t>
                      </a:r>
                      <a:endParaRPr lang="en-US" sz="1100" dirty="0">
                        <a:solidFill>
                          <a:prstClr val="black"/>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759226"/>
                  </a:ext>
                </a:extLst>
              </a:tr>
            </a:tbl>
          </a:graphicData>
        </a:graphic>
      </p:graphicFrame>
      <p:sp>
        <p:nvSpPr>
          <p:cNvPr id="8" name="TextBox 7"/>
          <p:cNvSpPr txBox="1"/>
          <p:nvPr/>
        </p:nvSpPr>
        <p:spPr>
          <a:xfrm>
            <a:off x="0" y="901157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4-A</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7313" y="46148"/>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10" name="Isosceles Triangle 9"/>
          <p:cNvSpPr/>
          <p:nvPr/>
        </p:nvSpPr>
        <p:spPr>
          <a:xfrm rot="5400000">
            <a:off x="4059936" y="8613648"/>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3823474" y="3511957"/>
            <a:ext cx="412292" cy="307777"/>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a:t>
            </a:r>
            <a:endParaRPr lang="en-US" sz="1400" dirty="0"/>
          </a:p>
        </p:txBody>
      </p:sp>
      <p:sp>
        <p:nvSpPr>
          <p:cNvPr id="9" name="TextBox 8">
            <a:extLst>
              <a:ext uri="{FF2B5EF4-FFF2-40B4-BE49-F238E27FC236}">
                <a16:creationId xmlns:a16="http://schemas.microsoft.com/office/drawing/2014/main" id="{556C4AD4-F9EB-433C-A4AD-8FDA06FFE23A}"/>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2830346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69440279"/>
              </p:ext>
            </p:extLst>
          </p:nvPr>
        </p:nvGraphicFramePr>
        <p:xfrm>
          <a:off x="198437" y="384639"/>
          <a:ext cx="4114800" cy="8436864"/>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634536">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100" b="1" i="1" dirty="0">
                          <a:solidFill>
                            <a:schemeClr val="tx1"/>
                          </a:solidFill>
                          <a:latin typeface="Arial" panose="020B0604020202020204" pitchFamily="34" charset="0"/>
                          <a:cs typeface="Arial" panose="020B0604020202020204" pitchFamily="34" charset="0"/>
                        </a:rPr>
                        <a:t>[ASK]</a:t>
                      </a:r>
                      <a:r>
                        <a:rPr lang="en-US" sz="1100" b="0" dirty="0">
                          <a:solidFill>
                            <a:schemeClr val="tx1"/>
                          </a:solidFill>
                          <a:latin typeface="Arial" panose="020B0604020202020204" pitchFamily="34" charset="0"/>
                          <a:cs typeface="Arial" panose="020B0604020202020204" pitchFamily="34" charset="0"/>
                        </a:rPr>
                        <a:t> What are some signs or indicators of a public stigma being present in a unit?</a:t>
                      </a:r>
                    </a:p>
                    <a:p>
                      <a:pPr marL="0" marR="0" indent="0" algn="l" defTabSz="914400" rtl="0" eaLnBrk="1" fontAlgn="base" latinLnBrk="0" hangingPunct="1">
                        <a:lnSpc>
                          <a:spcPct val="100000"/>
                        </a:lnSpc>
                        <a:spcBef>
                          <a:spcPts val="0"/>
                        </a:spcBef>
                        <a:spcAft>
                          <a:spcPts val="600"/>
                        </a:spcAft>
                        <a:buClrTx/>
                        <a:buSzTx/>
                        <a:buFontTx/>
                        <a:buNone/>
                        <a:tabLst/>
                        <a:defRPr/>
                      </a:pPr>
                      <a:r>
                        <a:rPr lang="en-US" sz="1100" b="0" i="1" dirty="0">
                          <a:solidFill>
                            <a:schemeClr val="tx1"/>
                          </a:solidFill>
                          <a:latin typeface="Arial" panose="020B0604020202020204" pitchFamily="34" charset="0"/>
                          <a:cs typeface="Arial" panose="020B0604020202020204" pitchFamily="34" charset="0"/>
                        </a:rPr>
                        <a:t>[</a:t>
                      </a:r>
                      <a:r>
                        <a:rPr lang="en-US" sz="1100" b="1" i="1" dirty="0">
                          <a:solidFill>
                            <a:schemeClr val="tx1"/>
                          </a:solidFill>
                          <a:latin typeface="Arial" panose="020B0604020202020204" pitchFamily="34" charset="0"/>
                          <a:cs typeface="Arial" panose="020B0604020202020204" pitchFamily="34" charset="0"/>
                        </a:rPr>
                        <a:t>NOTE</a:t>
                      </a:r>
                      <a:r>
                        <a:rPr lang="en-US" sz="1100" b="0" i="1" dirty="0">
                          <a:solidFill>
                            <a:schemeClr val="tx1"/>
                          </a:solidFill>
                          <a:latin typeface="Arial" panose="020B0604020202020204" pitchFamily="34" charset="0"/>
                          <a:cs typeface="Arial" panose="020B0604020202020204" pitchFamily="34" charset="0"/>
                        </a:rPr>
                        <a:t>: Allow for responses. Possible responses may include </a:t>
                      </a:r>
                    </a:p>
                    <a:p>
                      <a:pPr marL="457200" marR="0" indent="-111125" algn="l" defTabSz="914400" rtl="0" eaLnBrk="1" fontAlgn="base" latinLnBrk="0" hangingPunct="1">
                        <a:lnSpc>
                          <a:spcPct val="100000"/>
                        </a:lnSpc>
                        <a:spcBef>
                          <a:spcPts val="0"/>
                        </a:spcBef>
                        <a:spcAft>
                          <a:spcPts val="600"/>
                        </a:spcAft>
                        <a:buClrTx/>
                        <a:buSzTx/>
                        <a:buFontTx/>
                        <a:buChar char="-"/>
                        <a:tabLst/>
                        <a:defRPr/>
                      </a:pPr>
                      <a:r>
                        <a:rPr lang="en-US" sz="1100" b="0" i="1" dirty="0">
                          <a:solidFill>
                            <a:schemeClr val="tx1"/>
                          </a:solidFill>
                          <a:latin typeface="Arial" panose="020B0604020202020204" pitchFamily="34" charset="0"/>
                          <a:cs typeface="Arial" panose="020B0604020202020204" pitchFamily="34" charset="0"/>
                        </a:rPr>
                        <a:t>singling someone out</a:t>
                      </a:r>
                    </a:p>
                    <a:p>
                      <a:pPr marL="457200" marR="0" indent="-111125" algn="l" defTabSz="914400" rtl="0" eaLnBrk="1" fontAlgn="base" latinLnBrk="0" hangingPunct="1">
                        <a:lnSpc>
                          <a:spcPct val="100000"/>
                        </a:lnSpc>
                        <a:spcBef>
                          <a:spcPts val="0"/>
                        </a:spcBef>
                        <a:spcAft>
                          <a:spcPts val="600"/>
                        </a:spcAft>
                        <a:buClrTx/>
                        <a:buSzTx/>
                        <a:buFontTx/>
                        <a:buChar char="-"/>
                        <a:tabLst/>
                        <a:defRPr/>
                      </a:pPr>
                      <a:r>
                        <a:rPr lang="en-US" sz="1100" b="0" i="1" dirty="0">
                          <a:solidFill>
                            <a:schemeClr val="tx1"/>
                          </a:solidFill>
                          <a:latin typeface="Arial" panose="020B0604020202020204" pitchFamily="34" charset="0"/>
                          <a:cs typeface="Arial" panose="020B0604020202020204" pitchFamily="34" charset="0"/>
                        </a:rPr>
                        <a:t>bullying, hazing</a:t>
                      </a:r>
                      <a:r>
                        <a:rPr lang="en-US" sz="1100" b="0" i="1" baseline="0" dirty="0">
                          <a:solidFill>
                            <a:schemeClr val="tx1"/>
                          </a:solidFill>
                          <a:latin typeface="Arial" panose="020B0604020202020204" pitchFamily="34" charset="0"/>
                          <a:cs typeface="Arial" panose="020B0604020202020204" pitchFamily="34" charset="0"/>
                        </a:rPr>
                        <a:t> or </a:t>
                      </a:r>
                      <a:r>
                        <a:rPr lang="en-US" sz="1100" b="0" i="1" dirty="0">
                          <a:solidFill>
                            <a:schemeClr val="tx1"/>
                          </a:solidFill>
                          <a:latin typeface="Arial" panose="020B0604020202020204" pitchFamily="34" charset="0"/>
                          <a:cs typeface="Arial" panose="020B0604020202020204" pitchFamily="34" charset="0"/>
                        </a:rPr>
                        <a:t>harassment</a:t>
                      </a:r>
                    </a:p>
                    <a:p>
                      <a:pPr marL="457200" marR="0" indent="-111125" algn="l" defTabSz="914400" rtl="0" eaLnBrk="1" fontAlgn="base" latinLnBrk="0" hangingPunct="1">
                        <a:lnSpc>
                          <a:spcPct val="100000"/>
                        </a:lnSpc>
                        <a:spcBef>
                          <a:spcPts val="0"/>
                        </a:spcBef>
                        <a:spcAft>
                          <a:spcPts val="600"/>
                        </a:spcAft>
                        <a:buClrTx/>
                        <a:buSzTx/>
                        <a:buFontTx/>
                        <a:buChar char="-"/>
                        <a:tabLst/>
                        <a:defRPr/>
                      </a:pPr>
                      <a:r>
                        <a:rPr lang="en-US" sz="1100" b="0" i="1" dirty="0">
                          <a:solidFill>
                            <a:schemeClr val="tx1"/>
                          </a:solidFill>
                          <a:latin typeface="Arial" panose="020B0604020202020204" pitchFamily="34" charset="0"/>
                          <a:cs typeface="Arial" panose="020B0604020202020204" pitchFamily="34" charset="0"/>
                        </a:rPr>
                        <a:t>labeling someone/group (like “weak” or “crazy”) </a:t>
                      </a:r>
                    </a:p>
                    <a:p>
                      <a:pPr marL="457200" marR="0" indent="-111125" algn="l" defTabSz="914400" rtl="0" eaLnBrk="1" fontAlgn="base" latinLnBrk="0" hangingPunct="1">
                        <a:lnSpc>
                          <a:spcPct val="100000"/>
                        </a:lnSpc>
                        <a:spcBef>
                          <a:spcPts val="0"/>
                        </a:spcBef>
                        <a:spcAft>
                          <a:spcPts val="600"/>
                        </a:spcAft>
                        <a:buClrTx/>
                        <a:buSzTx/>
                        <a:buFontTx/>
                        <a:buChar char="-"/>
                        <a:tabLst/>
                        <a:defRPr/>
                      </a:pPr>
                      <a:r>
                        <a:rPr lang="en-US" sz="1100" b="0" i="1" dirty="0">
                          <a:solidFill>
                            <a:schemeClr val="tx1"/>
                          </a:solidFill>
                          <a:latin typeface="Arial" panose="020B0604020202020204" pitchFamily="34" charset="0"/>
                          <a:cs typeface="Arial" panose="020B0604020202020204" pitchFamily="34" charset="0"/>
                        </a:rPr>
                        <a:t>gossiping about others; making unfavorable comments about someone or a group of people</a:t>
                      </a:r>
                    </a:p>
                    <a:p>
                      <a:pPr marL="457200" marR="0" indent="-111125" algn="l" defTabSz="914400" rtl="0" eaLnBrk="1" fontAlgn="base" latinLnBrk="0" hangingPunct="1">
                        <a:lnSpc>
                          <a:spcPct val="100000"/>
                        </a:lnSpc>
                        <a:spcBef>
                          <a:spcPts val="0"/>
                        </a:spcBef>
                        <a:spcAft>
                          <a:spcPts val="600"/>
                        </a:spcAft>
                        <a:buClrTx/>
                        <a:buSzTx/>
                        <a:buFontTx/>
                        <a:buChar char="-"/>
                        <a:tabLst/>
                        <a:defRPr/>
                      </a:pPr>
                      <a:r>
                        <a:rPr lang="en-US" sz="1100" b="0" i="1" dirty="0">
                          <a:solidFill>
                            <a:schemeClr val="tx1"/>
                          </a:solidFill>
                          <a:latin typeface="Arial" panose="020B0604020202020204" pitchFamily="34" charset="0"/>
                          <a:cs typeface="Arial" panose="020B0604020202020204" pitchFamily="34" charset="0"/>
                        </a:rPr>
                        <a:t>shunning certain</a:t>
                      </a:r>
                      <a:r>
                        <a:rPr lang="en-US" sz="1100" b="0" i="1" baseline="0" dirty="0">
                          <a:solidFill>
                            <a:schemeClr val="tx1"/>
                          </a:solidFill>
                          <a:latin typeface="Arial" panose="020B0604020202020204" pitchFamily="34" charset="0"/>
                          <a:cs typeface="Arial" panose="020B0604020202020204" pitchFamily="34" charset="0"/>
                        </a:rPr>
                        <a:t> people; rejecting them; being exclusive rather than inclusive</a:t>
                      </a:r>
                    </a:p>
                    <a:p>
                      <a:pPr marL="457200" marR="0" indent="-111125" algn="l" defTabSz="914400" rtl="0" eaLnBrk="1" fontAlgn="base" latinLnBrk="0" hangingPunct="1">
                        <a:lnSpc>
                          <a:spcPct val="100000"/>
                        </a:lnSpc>
                        <a:spcBef>
                          <a:spcPts val="0"/>
                        </a:spcBef>
                        <a:spcAft>
                          <a:spcPts val="600"/>
                        </a:spcAft>
                        <a:buClrTx/>
                        <a:buSzTx/>
                        <a:buFontTx/>
                        <a:buChar char="-"/>
                        <a:tabLst/>
                        <a:defRPr/>
                      </a:pPr>
                      <a:r>
                        <a:rPr lang="en-US" sz="1100" b="0" i="1" baseline="0" dirty="0">
                          <a:solidFill>
                            <a:schemeClr val="tx1"/>
                          </a:solidFill>
                          <a:latin typeface="Arial" panose="020B0604020202020204" pitchFamily="34" charset="0"/>
                          <a:cs typeface="Arial" panose="020B0604020202020204" pitchFamily="34" charset="0"/>
                        </a:rPr>
                        <a:t>showing favoritism</a:t>
                      </a:r>
                    </a:p>
                    <a:p>
                      <a:pPr marL="457200" marR="0" indent="-111125" algn="l" defTabSz="914400" rtl="0" eaLnBrk="1" fontAlgn="base" latinLnBrk="0" hangingPunct="1">
                        <a:lnSpc>
                          <a:spcPct val="100000"/>
                        </a:lnSpc>
                        <a:spcBef>
                          <a:spcPts val="0"/>
                        </a:spcBef>
                        <a:spcAft>
                          <a:spcPts val="600"/>
                        </a:spcAft>
                        <a:buClrTx/>
                        <a:buSzTx/>
                        <a:buFontTx/>
                        <a:buChar char="-"/>
                        <a:tabLst/>
                        <a:defRPr/>
                      </a:pPr>
                      <a:r>
                        <a:rPr lang="en-US" sz="1100" b="0" i="1" baseline="0" dirty="0">
                          <a:solidFill>
                            <a:schemeClr val="tx1"/>
                          </a:solidFill>
                          <a:latin typeface="Arial" panose="020B0604020202020204" pitchFamily="34" charset="0"/>
                          <a:cs typeface="Arial" panose="020B0604020202020204" pitchFamily="34" charset="0"/>
                        </a:rPr>
                        <a:t>judging someone based on their preferences and/or appearances</a:t>
                      </a:r>
                      <a:r>
                        <a:rPr lang="en-US" sz="1100" b="0" i="1" dirty="0">
                          <a:solidFill>
                            <a:schemeClr val="tx1"/>
                          </a:solidFill>
                          <a:latin typeface="Arial" panose="020B0604020202020204" pitchFamily="34" charset="0"/>
                          <a:cs typeface="Arial" panose="020B0604020202020204" pitchFamily="34" charset="0"/>
                        </a:rPr>
                        <a:t>.]</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3892">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3.</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Explain self-stigma and discuss indicators/signs of self-stigma.</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961378936"/>
                  </a:ext>
                </a:extLst>
              </a:tr>
              <a:tr h="634536">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100" b="1" dirty="0">
                          <a:solidFill>
                            <a:prstClr val="black"/>
                          </a:solidFill>
                          <a:latin typeface="Arial" panose="020B0604020202020204" pitchFamily="34" charset="0"/>
                          <a:cs typeface="Arial" panose="020B0604020202020204" pitchFamily="34" charset="0"/>
                        </a:rPr>
                        <a:t>Self-stigma</a:t>
                      </a:r>
                      <a:r>
                        <a:rPr lang="en-US" sz="1100" dirty="0">
                          <a:solidFill>
                            <a:prstClr val="black"/>
                          </a:solidFill>
                          <a:latin typeface="Arial" panose="020B0604020202020204" pitchFamily="34" charset="0"/>
                          <a:cs typeface="Arial" panose="020B0604020202020204" pitchFamily="34" charset="0"/>
                        </a:rPr>
                        <a:t> </a:t>
                      </a:r>
                      <a:r>
                        <a:rPr lang="en-US" sz="1100" baseline="0" dirty="0">
                          <a:solidFill>
                            <a:prstClr val="black"/>
                          </a:solidFill>
                          <a:latin typeface="Arial" panose="020B0604020202020204" pitchFamily="34" charset="0"/>
                          <a:cs typeface="Arial" panose="020B0604020202020204" pitchFamily="34" charset="0"/>
                        </a:rPr>
                        <a:t>is</a:t>
                      </a:r>
                      <a:r>
                        <a:rPr lang="en-US" sz="1100" dirty="0">
                          <a:solidFill>
                            <a:prstClr val="black"/>
                          </a:solidFill>
                          <a:latin typeface="Arial" panose="020B0604020202020204" pitchFamily="34" charset="0"/>
                          <a:cs typeface="Arial" panose="020B0604020202020204" pitchFamily="34" charset="0"/>
                        </a:rPr>
                        <a:t> buying into the public stigma and applying it to themselves. It occurs when someone perceives a negative attitude toward themselves</a:t>
                      </a:r>
                      <a:r>
                        <a:rPr lang="en-US" sz="1100" baseline="0" dirty="0">
                          <a:solidFill>
                            <a:prstClr val="black"/>
                          </a:solidFill>
                          <a:latin typeface="Arial" panose="020B0604020202020204" pitchFamily="34" charset="0"/>
                          <a:cs typeface="Arial" panose="020B0604020202020204" pitchFamily="34" charset="0"/>
                        </a:rPr>
                        <a:t> </a:t>
                      </a:r>
                      <a:r>
                        <a:rPr lang="en-US" sz="1100" dirty="0">
                          <a:solidFill>
                            <a:prstClr val="black"/>
                          </a:solidFill>
                          <a:latin typeface="Arial" panose="020B0604020202020204" pitchFamily="34" charset="0"/>
                          <a:cs typeface="Arial" panose="020B0604020202020204" pitchFamily="34" charset="0"/>
                        </a:rPr>
                        <a:t>from others and then internalizes it</a:t>
                      </a:r>
                      <a:r>
                        <a:rPr lang="en-US" sz="1100" baseline="0" dirty="0">
                          <a:solidFill>
                            <a:prstClr val="black"/>
                          </a:solidFill>
                          <a:latin typeface="Arial" panose="020B0604020202020204" pitchFamily="34" charset="0"/>
                          <a:cs typeface="Arial" panose="020B0604020202020204" pitchFamily="34" charset="0"/>
                        </a:rPr>
                        <a:t>. </a:t>
                      </a:r>
                      <a:r>
                        <a:rPr lang="en-US" sz="1100" dirty="0">
                          <a:solidFill>
                            <a:prstClr val="black"/>
                          </a:solidFill>
                          <a:latin typeface="Arial" panose="020B0604020202020204" pitchFamily="34" charset="0"/>
                          <a:cs typeface="Arial" panose="020B0604020202020204" pitchFamily="34" charset="0"/>
                        </a:rPr>
                        <a:t>This process usually results in a person having a negative view of themselves</a:t>
                      </a:r>
                      <a:r>
                        <a:rPr lang="en-US" sz="1100" baseline="0" dirty="0">
                          <a:solidFill>
                            <a:prstClr val="black"/>
                          </a:solidFill>
                          <a:latin typeface="Arial" panose="020B0604020202020204" pitchFamily="34" charset="0"/>
                          <a:cs typeface="Arial" panose="020B0604020202020204" pitchFamily="34" charset="0"/>
                        </a:rPr>
                        <a:t> and commonly experiencing emotions like shame and fear. </a:t>
                      </a:r>
                      <a:endParaRPr lang="en-US" sz="1100" dirty="0">
                        <a:solidFill>
                          <a:prstClr val="black"/>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i="1" noProof="0" dirty="0">
                          <a:solidFill>
                            <a:schemeClr val="tx1"/>
                          </a:solidFill>
                          <a:latin typeface="Arial" panose="020B0604020202020204" pitchFamily="34" charset="0"/>
                          <a:cs typeface="Arial" panose="020B0604020202020204" pitchFamily="34" charset="0"/>
                        </a:rPr>
                        <a:t>[</a:t>
                      </a:r>
                      <a:r>
                        <a:rPr lang="en-US" sz="1100" b="1" i="1" noProof="0" dirty="0">
                          <a:solidFill>
                            <a:schemeClr val="tx1"/>
                          </a:solidFill>
                          <a:latin typeface="Arial" panose="020B0604020202020204" pitchFamily="34" charset="0"/>
                          <a:cs typeface="Arial" panose="020B0604020202020204" pitchFamily="34" charset="0"/>
                        </a:rPr>
                        <a:t>ASK] </a:t>
                      </a:r>
                      <a:r>
                        <a:rPr lang="en-US" sz="1100" i="0" noProof="0" dirty="0">
                          <a:solidFill>
                            <a:schemeClr val="tx1"/>
                          </a:solidFill>
                          <a:latin typeface="Arial" panose="020B0604020202020204" pitchFamily="34" charset="0"/>
                          <a:cs typeface="Arial" panose="020B0604020202020204" pitchFamily="34" charset="0"/>
                        </a:rPr>
                        <a:t>What are some signs or indicators</a:t>
                      </a:r>
                      <a:r>
                        <a:rPr lang="en-US" sz="1100" i="0" baseline="0" noProof="0" dirty="0">
                          <a:solidFill>
                            <a:schemeClr val="tx1"/>
                          </a:solidFill>
                          <a:latin typeface="Arial" panose="020B0604020202020204" pitchFamily="34" charset="0"/>
                          <a:cs typeface="Arial" panose="020B0604020202020204" pitchFamily="34" charset="0"/>
                        </a:rPr>
                        <a:t> that </a:t>
                      </a:r>
                      <a:r>
                        <a:rPr lang="en-US" sz="1100" i="0" noProof="0" dirty="0">
                          <a:solidFill>
                            <a:schemeClr val="tx1"/>
                          </a:solidFill>
                          <a:latin typeface="Arial" panose="020B0604020202020204" pitchFamily="34" charset="0"/>
                          <a:cs typeface="Arial" panose="020B0604020202020204" pitchFamily="34" charset="0"/>
                        </a:rPr>
                        <a:t>someone is experiencing self-stigma?</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100" i="1" noProof="0" dirty="0">
                          <a:solidFill>
                            <a:schemeClr val="tx1"/>
                          </a:solidFill>
                          <a:latin typeface="Arial" panose="020B0604020202020204" pitchFamily="34" charset="0"/>
                          <a:cs typeface="Arial" panose="020B0604020202020204" pitchFamily="34" charset="0"/>
                        </a:rPr>
                        <a:t>[</a:t>
                      </a:r>
                      <a:r>
                        <a:rPr lang="en-US" sz="1100" b="1" i="1" noProof="0" dirty="0">
                          <a:solidFill>
                            <a:schemeClr val="tx1"/>
                          </a:solidFill>
                          <a:latin typeface="Arial" panose="020B0604020202020204" pitchFamily="34" charset="0"/>
                          <a:cs typeface="Arial" panose="020B0604020202020204" pitchFamily="34" charset="0"/>
                        </a:rPr>
                        <a:t>NOTE</a:t>
                      </a:r>
                      <a:r>
                        <a:rPr lang="en-US" sz="1100" b="0" i="1" noProof="0" dirty="0">
                          <a:solidFill>
                            <a:schemeClr val="tx1"/>
                          </a:solidFill>
                          <a:latin typeface="Arial" panose="020B0604020202020204" pitchFamily="34" charset="0"/>
                          <a:cs typeface="Arial" panose="020B0604020202020204" pitchFamily="34" charset="0"/>
                        </a:rPr>
                        <a:t>: Allow for responses. Possible </a:t>
                      </a:r>
                      <a:r>
                        <a:rPr lang="en-US" sz="1100" i="1" noProof="0" dirty="0">
                          <a:solidFill>
                            <a:schemeClr val="tx1"/>
                          </a:solidFill>
                          <a:latin typeface="Arial" panose="020B0604020202020204" pitchFamily="34" charset="0"/>
                          <a:cs typeface="Arial" panose="020B0604020202020204" pitchFamily="34" charset="0"/>
                        </a:rPr>
                        <a:t>responses</a:t>
                      </a:r>
                      <a:r>
                        <a:rPr lang="en-US" sz="1100" i="1" baseline="0" noProof="0" dirty="0">
                          <a:solidFill>
                            <a:schemeClr val="tx1"/>
                          </a:solidFill>
                          <a:latin typeface="Arial" panose="020B0604020202020204" pitchFamily="34" charset="0"/>
                          <a:cs typeface="Arial" panose="020B0604020202020204" pitchFamily="34" charset="0"/>
                        </a:rPr>
                        <a:t> may include </a:t>
                      </a:r>
                    </a:p>
                    <a:p>
                      <a:pPr marL="457200" marR="0" lvl="0" indent="-111125" algn="l" defTabSz="914400" rtl="0" eaLnBrk="0" fontAlgn="base" latinLnBrk="0" hangingPunct="0">
                        <a:lnSpc>
                          <a:spcPct val="100000"/>
                        </a:lnSpc>
                        <a:spcBef>
                          <a:spcPct val="0"/>
                        </a:spcBef>
                        <a:spcAft>
                          <a:spcPts val="600"/>
                        </a:spcAft>
                        <a:buClrTx/>
                        <a:buSzTx/>
                        <a:buFontTx/>
                        <a:buChar char="-"/>
                        <a:tabLst/>
                        <a:defRPr/>
                      </a:pPr>
                      <a:r>
                        <a:rPr lang="en-US" sz="1100" i="1" baseline="0" noProof="0" dirty="0">
                          <a:solidFill>
                            <a:schemeClr val="tx1"/>
                          </a:solidFill>
                          <a:latin typeface="Arial" panose="020B0604020202020204" pitchFamily="34" charset="0"/>
                          <a:cs typeface="Arial" panose="020B0604020202020204" pitchFamily="34" charset="0"/>
                        </a:rPr>
                        <a:t>c</a:t>
                      </a:r>
                      <a:r>
                        <a:rPr lang="en-US" sz="1100" i="1" noProof="0" dirty="0">
                          <a:solidFill>
                            <a:schemeClr val="tx1"/>
                          </a:solidFill>
                          <a:latin typeface="Arial" panose="020B0604020202020204" pitchFamily="34" charset="0"/>
                          <a:cs typeface="Arial" panose="020B0604020202020204" pitchFamily="34" charset="0"/>
                        </a:rPr>
                        <a:t>hoosing not to participate</a:t>
                      </a:r>
                    </a:p>
                    <a:p>
                      <a:pPr marL="457200" marR="0" lvl="0" indent="-111125" algn="l" defTabSz="914400" rtl="0" eaLnBrk="0" fontAlgn="base" latinLnBrk="0" hangingPunct="0">
                        <a:lnSpc>
                          <a:spcPct val="100000"/>
                        </a:lnSpc>
                        <a:spcBef>
                          <a:spcPct val="0"/>
                        </a:spcBef>
                        <a:spcAft>
                          <a:spcPts val="600"/>
                        </a:spcAft>
                        <a:buClrTx/>
                        <a:buSzTx/>
                        <a:buFontTx/>
                        <a:buChar char="-"/>
                        <a:tabLst/>
                        <a:defRPr/>
                      </a:pPr>
                      <a:r>
                        <a:rPr lang="en-US" sz="1100" i="1" noProof="0" dirty="0">
                          <a:solidFill>
                            <a:schemeClr val="tx1"/>
                          </a:solidFill>
                          <a:latin typeface="Arial" panose="020B0604020202020204" pitchFamily="34" charset="0"/>
                          <a:cs typeface="Arial" panose="020B0604020202020204" pitchFamily="34" charset="0"/>
                        </a:rPr>
                        <a:t>disclosure concerns</a:t>
                      </a:r>
                    </a:p>
                    <a:p>
                      <a:pPr marL="457200" marR="0" lvl="0" indent="-111125" algn="l" defTabSz="914400" rtl="0" eaLnBrk="0" fontAlgn="base" latinLnBrk="0" hangingPunct="0">
                        <a:lnSpc>
                          <a:spcPct val="100000"/>
                        </a:lnSpc>
                        <a:spcBef>
                          <a:spcPct val="0"/>
                        </a:spcBef>
                        <a:spcAft>
                          <a:spcPts val="600"/>
                        </a:spcAft>
                        <a:buClrTx/>
                        <a:buSzTx/>
                        <a:buFontTx/>
                        <a:buChar char="-"/>
                        <a:tabLst/>
                        <a:defRPr/>
                      </a:pPr>
                      <a:r>
                        <a:rPr lang="en-US" sz="1100" i="1" noProof="0" dirty="0">
                          <a:solidFill>
                            <a:schemeClr val="tx1"/>
                          </a:solidFill>
                          <a:latin typeface="Arial" panose="020B0604020202020204" pitchFamily="34" charset="0"/>
                          <a:cs typeface="Arial" panose="020B0604020202020204" pitchFamily="34" charset="0"/>
                        </a:rPr>
                        <a:t>avoiding others, intentionally</a:t>
                      </a:r>
                      <a:r>
                        <a:rPr lang="en-US" sz="1100" i="1" baseline="0" noProof="0" dirty="0">
                          <a:solidFill>
                            <a:schemeClr val="tx1"/>
                          </a:solidFill>
                          <a:latin typeface="Arial" panose="020B0604020202020204" pitchFamily="34" charset="0"/>
                          <a:cs typeface="Arial" panose="020B0604020202020204" pitchFamily="34" charset="0"/>
                        </a:rPr>
                        <a:t> avoiding groups/lack of group cohesion</a:t>
                      </a:r>
                      <a:endParaRPr lang="en-US" sz="1100" i="1" noProof="0" dirty="0">
                        <a:solidFill>
                          <a:schemeClr val="tx1"/>
                        </a:solidFill>
                        <a:latin typeface="Arial" panose="020B0604020202020204" pitchFamily="34" charset="0"/>
                        <a:cs typeface="Arial" panose="020B0604020202020204" pitchFamily="34" charset="0"/>
                      </a:endParaRPr>
                    </a:p>
                    <a:p>
                      <a:pPr marL="457200" marR="0" lvl="0" indent="-111125" algn="l" defTabSz="914400" rtl="0" eaLnBrk="0" fontAlgn="base" latinLnBrk="0" hangingPunct="0">
                        <a:lnSpc>
                          <a:spcPct val="100000"/>
                        </a:lnSpc>
                        <a:spcBef>
                          <a:spcPct val="0"/>
                        </a:spcBef>
                        <a:spcAft>
                          <a:spcPts val="600"/>
                        </a:spcAft>
                        <a:buClrTx/>
                        <a:buSzTx/>
                        <a:buFontTx/>
                        <a:buChar char="-"/>
                        <a:tabLst/>
                        <a:defRPr/>
                      </a:pPr>
                      <a:r>
                        <a:rPr lang="en-US" sz="1100" i="1" noProof="0" dirty="0">
                          <a:solidFill>
                            <a:schemeClr val="tx1"/>
                          </a:solidFill>
                          <a:latin typeface="Arial" panose="020B0604020202020204" pitchFamily="34" charset="0"/>
                          <a:cs typeface="Arial" panose="020B0604020202020204" pitchFamily="34" charset="0"/>
                        </a:rPr>
                        <a:t>talking badly about themselves</a:t>
                      </a:r>
                    </a:p>
                    <a:p>
                      <a:pPr marL="457200" marR="0" lvl="0" indent="-111125" algn="l" defTabSz="914400" rtl="0" eaLnBrk="0" fontAlgn="base" latinLnBrk="0" hangingPunct="0">
                        <a:lnSpc>
                          <a:spcPct val="100000"/>
                        </a:lnSpc>
                        <a:spcBef>
                          <a:spcPct val="0"/>
                        </a:spcBef>
                        <a:spcAft>
                          <a:spcPts val="600"/>
                        </a:spcAft>
                        <a:buClrTx/>
                        <a:buSzTx/>
                        <a:buFontTx/>
                        <a:buChar char="-"/>
                        <a:tabLst/>
                        <a:defRPr/>
                      </a:pPr>
                      <a:r>
                        <a:rPr lang="en-US" sz="1100" i="1" noProof="0" dirty="0">
                          <a:solidFill>
                            <a:schemeClr val="tx1"/>
                          </a:solidFill>
                          <a:latin typeface="Arial" panose="020B0604020202020204" pitchFamily="34" charset="0"/>
                          <a:cs typeface="Arial" panose="020B0604020202020204" pitchFamily="34" charset="0"/>
                        </a:rPr>
                        <a:t>lowering expectations of themselves.]</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46118"/>
                  </a:ext>
                </a:extLst>
              </a:tr>
              <a:tr h="329355">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4.</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base" latinLnBrk="0" hangingPunct="1">
                        <a:lnSpc>
                          <a:spcPct val="100000"/>
                        </a:lnSpc>
                        <a:spcBef>
                          <a:spcPts val="0"/>
                        </a:spcBef>
                        <a:spcAft>
                          <a:spcPts val="600"/>
                        </a:spcAft>
                        <a:buClrTx/>
                        <a:buSzTx/>
                        <a:buFontTx/>
                        <a:buNone/>
                        <a:tabLst/>
                        <a:defRPr/>
                      </a:pPr>
                      <a:r>
                        <a:rPr lang="en-US" sz="1100" b="1" dirty="0">
                          <a:solidFill>
                            <a:schemeClr val="tx1"/>
                          </a:solidFill>
                          <a:latin typeface="Arial" panose="020B0604020202020204" pitchFamily="34" charset="0"/>
                          <a:cs typeface="Arial" panose="020B0604020202020204" pitchFamily="34" charset="0"/>
                        </a:rPr>
                        <a:t>Transition.</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90602913"/>
                  </a:ext>
                </a:extLst>
              </a:tr>
              <a:tr h="634536">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i="0" noProof="0" dirty="0">
                          <a:solidFill>
                            <a:schemeClr val="tx1"/>
                          </a:solidFill>
                          <a:latin typeface="Arial" panose="020B0604020202020204" pitchFamily="34" charset="0"/>
                          <a:cs typeface="Arial" panose="020B0604020202020204" pitchFamily="34" charset="0"/>
                        </a:rPr>
                        <a:t>Knowing the signs or indicators of stigma can increase</a:t>
                      </a:r>
                      <a:r>
                        <a:rPr lang="en-US" sz="1100" i="0" baseline="0" noProof="0" dirty="0">
                          <a:solidFill>
                            <a:schemeClr val="tx1"/>
                          </a:solidFill>
                          <a:latin typeface="Arial" panose="020B0604020202020204" pitchFamily="34" charset="0"/>
                          <a:cs typeface="Arial" panose="020B0604020202020204" pitchFamily="34" charset="0"/>
                        </a:rPr>
                        <a:t> your ability to </a:t>
                      </a:r>
                      <a:r>
                        <a:rPr lang="en-US" sz="1100" i="0" noProof="0" dirty="0">
                          <a:solidFill>
                            <a:schemeClr val="tx1"/>
                          </a:solidFill>
                          <a:latin typeface="Arial" panose="020B0604020202020204" pitchFamily="34" charset="0"/>
                          <a:cs typeface="Arial" panose="020B0604020202020204" pitchFamily="34" charset="0"/>
                        </a:rPr>
                        <a:t>recognize stigma when it is present within yourself</a:t>
                      </a:r>
                      <a:r>
                        <a:rPr lang="en-US" sz="1100" i="0" baseline="0" noProof="0" dirty="0">
                          <a:solidFill>
                            <a:schemeClr val="tx1"/>
                          </a:solidFill>
                          <a:latin typeface="Arial" panose="020B0604020202020204" pitchFamily="34" charset="0"/>
                          <a:cs typeface="Arial" panose="020B0604020202020204" pitchFamily="34" charset="0"/>
                        </a:rPr>
                        <a:t> or </a:t>
                      </a:r>
                      <a:r>
                        <a:rPr lang="en-US" sz="1100" i="0" noProof="0" dirty="0">
                          <a:solidFill>
                            <a:schemeClr val="tx1"/>
                          </a:solidFill>
                          <a:latin typeface="Arial" panose="020B0604020202020204" pitchFamily="34" charset="0"/>
                          <a:cs typeface="Arial" panose="020B0604020202020204" pitchFamily="34" charset="0"/>
                        </a:rPr>
                        <a:t>another person and </a:t>
                      </a:r>
                      <a:br>
                        <a:rPr lang="en-US" sz="1100" i="0" noProof="0" dirty="0">
                          <a:solidFill>
                            <a:schemeClr val="tx1"/>
                          </a:solidFill>
                          <a:latin typeface="Arial" panose="020B0604020202020204" pitchFamily="34" charset="0"/>
                          <a:cs typeface="Arial" panose="020B0604020202020204" pitchFamily="34" charset="0"/>
                        </a:rPr>
                      </a:br>
                      <a:r>
                        <a:rPr lang="en-US" sz="1100" i="0" noProof="0" dirty="0">
                          <a:solidFill>
                            <a:schemeClr val="tx1"/>
                          </a:solidFill>
                          <a:latin typeface="Arial" panose="020B0604020202020204" pitchFamily="34" charset="0"/>
                          <a:cs typeface="Arial" panose="020B0604020202020204" pitchFamily="34" charset="0"/>
                        </a:rPr>
                        <a:t>within your unit or organization.</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9763764"/>
                  </a:ext>
                </a:extLst>
              </a:tr>
            </a:tbl>
          </a:graphicData>
        </a:graphic>
      </p:graphicFrame>
      <p:sp>
        <p:nvSpPr>
          <p:cNvPr id="5" name="Rectangle 4"/>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noProof="0" dirty="0">
                <a:solidFill>
                  <a:prstClr val="black"/>
                </a:solidFill>
                <a:latin typeface="Calibri" panose="020F0502020204030204"/>
              </a:rPr>
              <a:t>4</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7" name="TextBox 6"/>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
        <p:nvSpPr>
          <p:cNvPr id="8" name="TextBox 7">
            <a:extLst>
              <a:ext uri="{FF2B5EF4-FFF2-40B4-BE49-F238E27FC236}">
                <a16:creationId xmlns:a16="http://schemas.microsoft.com/office/drawing/2014/main" id="{F0D2AA3B-9724-4790-8833-901A6F6E926B}"/>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328539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i</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a:t>
            </a:r>
          </a:p>
        </p:txBody>
      </p:sp>
      <p:graphicFrame>
        <p:nvGraphicFramePr>
          <p:cNvPr id="7" name="Table 6"/>
          <p:cNvGraphicFramePr>
            <a:graphicFrameLocks noGrp="1"/>
          </p:cNvGraphicFramePr>
          <p:nvPr/>
        </p:nvGraphicFramePr>
        <p:xfrm>
          <a:off x="373109" y="4075408"/>
          <a:ext cx="6026441" cy="358368"/>
        </p:xfrm>
        <a:graphic>
          <a:graphicData uri="http://schemas.openxmlformats.org/drawingml/2006/table">
            <a:tbl>
              <a:tblPr firstRow="1" bandRow="1">
                <a:tableStyleId>{5C22544A-7EE6-4342-B048-85BDC9FD1C3A}</a:tableStyleId>
              </a:tblPr>
              <a:tblGrid>
                <a:gridCol w="6026441">
                  <a:extLst>
                    <a:ext uri="{9D8B030D-6E8A-4147-A177-3AD203B41FA5}">
                      <a16:colId xmlns:a16="http://schemas.microsoft.com/office/drawing/2014/main" val="20000"/>
                    </a:ext>
                  </a:extLst>
                </a:gridCol>
              </a:tblGrid>
              <a:tr h="358368">
                <a:tc>
                  <a:txBody>
                    <a:bodyPr/>
                    <a:lstStyle/>
                    <a:p>
                      <a:pPr algn="ctr"/>
                      <a:r>
                        <a:rPr lang="en-US" sz="1200" dirty="0">
                          <a:solidFill>
                            <a:schemeClr val="tx1"/>
                          </a:solidFill>
                          <a:latin typeface="Arial" panose="020B0604020202020204" pitchFamily="34" charset="0"/>
                          <a:cs typeface="Arial" panose="020B0604020202020204" pitchFamily="34" charset="0"/>
                        </a:rPr>
                        <a:t>THIS PAGE IS INTENTIONALLY BLANK.</a:t>
                      </a:r>
                    </a:p>
                  </a:txBody>
                  <a:tcPr marL="91054" marR="91054" marT="44796" marB="447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01634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graphicFrame>
        <p:nvGraphicFramePr>
          <p:cNvPr id="6" name="Table 5"/>
          <p:cNvGraphicFramePr>
            <a:graphicFrameLocks noGrp="1"/>
          </p:cNvGraphicFramePr>
          <p:nvPr>
            <p:extLst>
              <p:ext uri="{D42A27DB-BD31-4B8C-83A1-F6EECF244321}">
                <p14:modId xmlns:p14="http://schemas.microsoft.com/office/powerpoint/2010/main" val="700458872"/>
              </p:ext>
            </p:extLst>
          </p:nvPr>
        </p:nvGraphicFramePr>
        <p:xfrm>
          <a:off x="254000" y="3320205"/>
          <a:ext cx="4043177" cy="5176168"/>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474358">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solidFill>
                            <a:schemeClr val="tx1"/>
                          </a:solidFill>
                          <a:latin typeface="Arial" panose="020B0604020202020204" pitchFamily="34" charset="0"/>
                          <a:cs typeface="Arial" panose="020B0604020202020204" pitchFamily="34" charset="0"/>
                        </a:rPr>
                        <a:t>Discuss the impact of stigma on</a:t>
                      </a:r>
                      <a:r>
                        <a:rPr lang="en-US" sz="1100" b="1" baseline="0" dirty="0">
                          <a:solidFill>
                            <a:schemeClr val="tx1"/>
                          </a:solidFill>
                          <a:latin typeface="Arial" panose="020B0604020202020204" pitchFamily="34" charset="0"/>
                          <a:cs typeface="Arial" panose="020B0604020202020204" pitchFamily="34" charset="0"/>
                        </a:rPr>
                        <a:t> unit cohesion,</a:t>
                      </a:r>
                      <a:br>
                        <a:rPr lang="en-US" sz="1100" b="1" baseline="0" dirty="0">
                          <a:solidFill>
                            <a:schemeClr val="tx1"/>
                          </a:solidFill>
                          <a:latin typeface="Arial" panose="020B0604020202020204" pitchFamily="34" charset="0"/>
                          <a:cs typeface="Arial" panose="020B0604020202020204" pitchFamily="34" charset="0"/>
                        </a:rPr>
                      </a:br>
                      <a:r>
                        <a:rPr lang="en-US" sz="1100" b="1" baseline="0" dirty="0">
                          <a:solidFill>
                            <a:schemeClr val="tx1"/>
                          </a:solidFill>
                          <a:latin typeface="Arial" panose="020B0604020202020204" pitchFamily="34" charset="0"/>
                          <a:cs typeface="Arial" panose="020B0604020202020204" pitchFamily="34" charset="0"/>
                        </a:rPr>
                        <a:t>help-seeking, and suicide risk.</a:t>
                      </a:r>
                      <a:endParaRPr lang="en-US" sz="1100" b="1" dirty="0">
                        <a:solidFill>
                          <a:schemeClr val="tx1"/>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endParaRPr lang="en-US" sz="1100" dirty="0">
                        <a:latin typeface="Arial" panose="020B0604020202020204" pitchFamily="34" charset="0"/>
                        <a:cs typeface="Arial" panose="020B0604020202020204" pitchFamily="34" charset="0"/>
                      </a:endParaRPr>
                    </a:p>
                  </a:txBody>
                  <a:tcPr marL="93050" marR="93050" marT="50458" marB="504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1" strike="noStrike" kern="1200" dirty="0">
                          <a:solidFill>
                            <a:schemeClr val="tx1"/>
                          </a:solidFill>
                          <a:effectLst/>
                          <a:latin typeface="Arial" panose="020B0604020202020204" pitchFamily="34" charset="0"/>
                          <a:ea typeface="+mn-ea"/>
                          <a:cs typeface="Arial" panose="020B0604020202020204" pitchFamily="34" charset="0"/>
                        </a:rPr>
                        <a:t>[SLIDE BUILDS]</a:t>
                      </a:r>
                    </a:p>
                  </a:txBody>
                  <a:tcPr marL="93050" marR="93050" marT="50458" marB="504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3052">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base" latinLnBrk="0" hangingPunct="1">
                        <a:lnSpc>
                          <a:spcPct val="100000"/>
                        </a:lnSpc>
                        <a:spcBef>
                          <a:spcPts val="0"/>
                        </a:spcBef>
                        <a:spcAft>
                          <a:spcPts val="600"/>
                        </a:spcAft>
                        <a:buClrTx/>
                        <a:buSzTx/>
                        <a:buFontTx/>
                        <a:buNone/>
                        <a:tabLst/>
                        <a:defRPr/>
                      </a:pPr>
                      <a:r>
                        <a:rPr lang="en-US" sz="1100" b="1" dirty="0">
                          <a:solidFill>
                            <a:schemeClr val="tx1"/>
                          </a:solidFill>
                          <a:latin typeface="Arial" panose="020B0604020202020204" pitchFamily="34" charset="0"/>
                          <a:cs typeface="Arial" panose="020B0604020202020204" pitchFamily="34" charset="0"/>
                        </a:rPr>
                        <a:t>Discuss the broad impacts of stigma,</a:t>
                      </a:r>
                      <a:r>
                        <a:rPr lang="en-US" sz="1100" b="1" baseline="0" dirty="0">
                          <a:solidFill>
                            <a:schemeClr val="tx1"/>
                          </a:solidFill>
                          <a:latin typeface="Arial" panose="020B0604020202020204" pitchFamily="34" charset="0"/>
                          <a:cs typeface="Arial" panose="020B0604020202020204" pitchFamily="34" charset="0"/>
                        </a:rPr>
                        <a:t> to include the presence of stereotypes or use of labels,</a:t>
                      </a:r>
                      <a:r>
                        <a:rPr lang="en-US" sz="1100" b="1" dirty="0">
                          <a:solidFill>
                            <a:schemeClr val="tx1"/>
                          </a:solidFill>
                          <a:latin typeface="Arial" panose="020B0604020202020204" pitchFamily="34" charset="0"/>
                          <a:cs typeface="Arial" panose="020B0604020202020204" pitchFamily="34" charset="0"/>
                        </a:rPr>
                        <a:t> on Soldiers and units.</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681123">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lang="en-US" sz="1100" b="1" i="1" noProof="0" dirty="0">
                          <a:solidFill>
                            <a:schemeClr val="tx1"/>
                          </a:solidFill>
                          <a:latin typeface="Arial" panose="020B0604020202020204" pitchFamily="34" charset="0"/>
                          <a:cs typeface="Arial" panose="020B0604020202020204" pitchFamily="34" charset="0"/>
                        </a:rPr>
                        <a:t>[ASK]</a:t>
                      </a:r>
                      <a:r>
                        <a:rPr lang="en-US" sz="1100" i="1" noProof="0" dirty="0">
                          <a:solidFill>
                            <a:schemeClr val="tx1"/>
                          </a:solidFill>
                          <a:latin typeface="Arial" panose="020B0604020202020204" pitchFamily="34" charset="0"/>
                          <a:cs typeface="Arial" panose="020B0604020202020204" pitchFamily="34" charset="0"/>
                        </a:rPr>
                        <a:t> </a:t>
                      </a:r>
                      <a:r>
                        <a:rPr lang="en-US" sz="1100" i="0" noProof="0" dirty="0">
                          <a:solidFill>
                            <a:schemeClr val="tx1"/>
                          </a:solidFill>
                          <a:latin typeface="Arial" panose="020B0604020202020204" pitchFamily="34" charset="0"/>
                          <a:cs typeface="Arial" panose="020B0604020202020204" pitchFamily="34" charset="0"/>
                        </a:rPr>
                        <a:t>How might the derogatory use of a slang term or label impact individual</a:t>
                      </a:r>
                      <a:r>
                        <a:rPr lang="en-US" sz="1100" i="0" baseline="0" noProof="0" dirty="0">
                          <a:solidFill>
                            <a:schemeClr val="tx1"/>
                          </a:solidFill>
                          <a:latin typeface="Arial" panose="020B0604020202020204" pitchFamily="34" charset="0"/>
                          <a:cs typeface="Arial" panose="020B0604020202020204" pitchFamily="34" charset="0"/>
                        </a:rPr>
                        <a:t> Soldiers and the unit as a whole?</a:t>
                      </a:r>
                      <a:r>
                        <a:rPr lang="en-US" sz="1100" i="0" noProof="0" dirty="0">
                          <a:solidFill>
                            <a:schemeClr val="tx1"/>
                          </a:solidFill>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NOTE</a:t>
                      </a: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Allow for discussion. Responses might include</a:t>
                      </a:r>
                    </a:p>
                    <a:p>
                      <a:pPr marL="457200" marR="0" lvl="0" indent="-114300" algn="l" defTabSz="914400" rtl="0" eaLnBrk="0" fontAlgn="base" latinLnBrk="0" hangingPunct="0">
                        <a:lnSpc>
                          <a:spcPct val="100000"/>
                        </a:lnSpc>
                        <a:spcBef>
                          <a:spcPts val="600"/>
                        </a:spcBef>
                        <a:spcAft>
                          <a:spcPts val="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it could cause fear to seek care if it is legitimately needed</a:t>
                      </a:r>
                    </a:p>
                    <a:p>
                      <a:pPr marL="457200" marR="0" lvl="0" indent="-114300" algn="l" defTabSz="914400" rtl="0" eaLnBrk="0" fontAlgn="base" latinLnBrk="0" hangingPunct="0">
                        <a:lnSpc>
                          <a:spcPct val="100000"/>
                        </a:lnSpc>
                        <a:spcBef>
                          <a:spcPts val="600"/>
                        </a:spcBef>
                        <a:spcAft>
                          <a:spcPts val="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it could decrease a Soldier’s willingness to speak up if injured or if experiencing mental health struggles</a:t>
                      </a:r>
                    </a:p>
                    <a:p>
                      <a:pPr marL="457200" marR="0" lvl="0" indent="-114300" algn="l" defTabSz="914400" rtl="0" eaLnBrk="0" fontAlgn="base" latinLnBrk="0" hangingPunct="0">
                        <a:lnSpc>
                          <a:spcPct val="100000"/>
                        </a:lnSpc>
                        <a:spcBef>
                          <a:spcPts val="600"/>
                        </a:spcBef>
                        <a:spcAft>
                          <a:spcPts val="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causes a divide between Soldiers</a:t>
                      </a:r>
                    </a:p>
                    <a:p>
                      <a:pPr marL="457200" marR="0" lvl="0" indent="-114300" algn="l" defTabSz="914400" rtl="0" eaLnBrk="0" fontAlgn="base" latinLnBrk="0" hangingPunct="0">
                        <a:lnSpc>
                          <a:spcPct val="100000"/>
                        </a:lnSpc>
                        <a:spcBef>
                          <a:spcPts val="600"/>
                        </a:spcBef>
                        <a:spcAft>
                          <a:spcPts val="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lowers morale and trust.]</a:t>
                      </a:r>
                    </a:p>
                    <a:p>
                      <a:pPr marL="0" marR="0" lvl="0" indent="0" algn="l"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lang="en-US" sz="1100" b="1" i="1" dirty="0">
                          <a:solidFill>
                            <a:schemeClr val="tx1"/>
                          </a:solidFill>
                          <a:latin typeface="Arial" panose="020B0604020202020204" pitchFamily="34" charset="0"/>
                          <a:cs typeface="Arial" panose="020B0604020202020204" pitchFamily="34" charset="0"/>
                        </a:rPr>
                        <a:t>[CLICK TO ADVANCE]</a:t>
                      </a:r>
                      <a:endParaRPr lang="en-US" sz="1100" dirty="0">
                        <a:latin typeface="Arial" panose="020B0604020202020204" pitchFamily="34" charset="0"/>
                        <a:cs typeface="Arial" panose="020B0604020202020204" pitchFamily="34" charset="0"/>
                      </a:endParaRPr>
                    </a:p>
                    <a:p>
                      <a:pPr marL="114300" marR="0" lvl="0" indent="-114300" algn="l" defTabSz="914400" rtl="0" eaLnBrk="0" fontAlgn="base" latinLnBrk="0" hangingPunct="0">
                        <a:lnSpc>
                          <a:spcPct val="100000"/>
                        </a:lnSpc>
                        <a:spcBef>
                          <a:spcPts val="60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There are two concerning outcomes of stigma that are important to highlight: (1) stigma can break down the trust and cohesion in the unit, and (2) stigma</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is a main barrier to Soldiers seeking help when</a:t>
                      </a:r>
                      <a:r>
                        <a:rPr lang="en-US" sz="1100" baseline="0" dirty="0">
                          <a:latin typeface="Arial" panose="020B0604020202020204" pitchFamily="34" charset="0"/>
                          <a:cs typeface="Arial" panose="020B0604020202020204" pitchFamily="34" charset="0"/>
                        </a:rPr>
                        <a:t> they need it</a:t>
                      </a:r>
                      <a:r>
                        <a:rPr lang="en-US" sz="1100" dirty="0">
                          <a:latin typeface="Arial" panose="020B0604020202020204" pitchFamily="34" charset="0"/>
                          <a:cs typeface="Arial" panose="020B0604020202020204" pitchFamily="34" charset="0"/>
                        </a:rPr>
                        <a:t>. Let’s further explore each outcome.</a:t>
                      </a:r>
                      <a:endParaRPr lang="en-US" sz="1100" i="1" dirty="0">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5-A</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Isosceles Triangle 9"/>
          <p:cNvSpPr/>
          <p:nvPr/>
        </p:nvSpPr>
        <p:spPr>
          <a:xfrm rot="5400000">
            <a:off x="4056394" y="8613648"/>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313" y="34425"/>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12" name="Rectangle 11"/>
          <p:cNvSpPr/>
          <p:nvPr/>
        </p:nvSpPr>
        <p:spPr>
          <a:xfrm>
            <a:off x="3826098" y="3411920"/>
            <a:ext cx="412292" cy="307777"/>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a:t>
            </a:r>
            <a:endParaRPr lang="en-US" sz="1400" dirty="0"/>
          </a:p>
        </p:txBody>
      </p:sp>
      <p:sp>
        <p:nvSpPr>
          <p:cNvPr id="9" name="TextBox 8">
            <a:extLst>
              <a:ext uri="{FF2B5EF4-FFF2-40B4-BE49-F238E27FC236}">
                <a16:creationId xmlns:a16="http://schemas.microsoft.com/office/drawing/2014/main" id="{D10BFBCB-993E-4453-BFC2-1C4095DDD600}"/>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2797392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67070917"/>
              </p:ext>
            </p:extLst>
          </p:nvPr>
        </p:nvGraphicFramePr>
        <p:xfrm>
          <a:off x="198437" y="384639"/>
          <a:ext cx="4114800" cy="8352990"/>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359640">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100" b="1" dirty="0">
                          <a:solidFill>
                            <a:schemeClr val="tx1"/>
                          </a:solidFill>
                          <a:latin typeface="Arial" panose="020B0604020202020204" pitchFamily="34" charset="0"/>
                          <a:cs typeface="Arial" panose="020B0604020202020204" pitchFamily="34" charset="0"/>
                        </a:rPr>
                        <a:t>Highlight the impact of stigmatizing words and behaviors on unit morale, trust,</a:t>
                      </a:r>
                      <a:r>
                        <a:rPr lang="en-US" sz="1100" b="1" baseline="0" dirty="0">
                          <a:solidFill>
                            <a:schemeClr val="tx1"/>
                          </a:solidFill>
                          <a:latin typeface="Arial" panose="020B0604020202020204" pitchFamily="34" charset="0"/>
                          <a:cs typeface="Arial" panose="020B0604020202020204" pitchFamily="34" charset="0"/>
                        </a:rPr>
                        <a:t> and cohesion</a:t>
                      </a:r>
                      <a:r>
                        <a:rPr lang="en-US" sz="1100" b="1" dirty="0">
                          <a:solidFill>
                            <a:schemeClr val="tx1"/>
                          </a:solidFill>
                          <a:latin typeface="Arial" panose="020B0604020202020204" pitchFamily="34" charset="0"/>
                          <a:cs typeface="Arial" panose="020B0604020202020204" pitchFamily="34" charset="0"/>
                        </a:rPr>
                        <a:t>.</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866771109"/>
                  </a:ext>
                </a:extLst>
              </a:tr>
              <a:tr h="1566081">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When stigmatizing words or actions are shared by members of a team and go unchallenged, it signals group acceptance; that it’s okay for the team to isolate and separate certain individuals, and that it’s okay to discriminate or treat them differently.</a:t>
                      </a:r>
                      <a:endParaRPr lang="en-US" sz="1100" dirty="0">
                        <a:solidFill>
                          <a:srgbClr val="FF0000"/>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Stigma not only disrespects the individual, it undermines morale and a unit’s culture of trust. In turn, this degrades unit cohesion and reduces operational effectiveness.</a:t>
                      </a:r>
                      <a:endParaRPr lang="en-US" sz="1100" b="0" dirty="0">
                        <a:solidFill>
                          <a:schemeClr val="tx1"/>
                        </a:solidFill>
                        <a:latin typeface="Arial" panose="020B0604020202020204" pitchFamily="34" charset="0"/>
                        <a:cs typeface="Arial" panose="020B0604020202020204" pitchFamily="34" charset="0"/>
                      </a:endParaRP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9692405"/>
                  </a:ext>
                </a:extLst>
              </a:tr>
              <a:tr h="359640">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3.</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100" b="1" i="0" noProof="0" dirty="0">
                          <a:solidFill>
                            <a:schemeClr val="tx1"/>
                          </a:solidFill>
                          <a:latin typeface="Arial" panose="020B0604020202020204" pitchFamily="34" charset="0"/>
                          <a:cs typeface="Arial" panose="020B0604020202020204" pitchFamily="34" charset="0"/>
                        </a:rPr>
                        <a:t>Explain how stigma can</a:t>
                      </a:r>
                      <a:r>
                        <a:rPr lang="en-US" sz="1100" b="1" i="0" baseline="0" noProof="0" dirty="0">
                          <a:solidFill>
                            <a:schemeClr val="tx1"/>
                          </a:solidFill>
                          <a:latin typeface="Arial" panose="020B0604020202020204" pitchFamily="34" charset="0"/>
                          <a:cs typeface="Arial" panose="020B0604020202020204" pitchFamily="34" charset="0"/>
                        </a:rPr>
                        <a:t> impact someone’s willingness to seek help when facing a challenge.</a:t>
                      </a:r>
                      <a:endParaRPr lang="en-US" sz="1100" b="1" i="0" noProof="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95579803"/>
                  </a:ext>
                </a:extLst>
              </a:tr>
              <a:tr h="634536">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600"/>
                        </a:spcBef>
                        <a:spcAft>
                          <a:spcPts val="0"/>
                        </a:spcAft>
                        <a:buFont typeface="Arial" panose="020B0604020202020204" pitchFamily="34" charset="0"/>
                        <a:buChar char="•"/>
                      </a:pPr>
                      <a:r>
                        <a:rPr lang="en-US" sz="1100" b="0" i="0" dirty="0">
                          <a:solidFill>
                            <a:schemeClr val="tx1"/>
                          </a:solidFill>
                          <a:latin typeface="Arial" panose="020B0604020202020204" pitchFamily="34" charset="0"/>
                          <a:cs typeface="Arial" panose="020B0604020202020204" pitchFamily="34" charset="0"/>
                        </a:rPr>
                        <a:t>At the start of this module,</a:t>
                      </a:r>
                      <a:r>
                        <a:rPr lang="en-US" sz="1100" b="0" i="0" baseline="0" dirty="0">
                          <a:solidFill>
                            <a:schemeClr val="tx1"/>
                          </a:solidFill>
                          <a:latin typeface="Arial" panose="020B0604020202020204" pitchFamily="34" charset="0"/>
                          <a:cs typeface="Arial" panose="020B0604020202020204" pitchFamily="34" charset="0"/>
                        </a:rPr>
                        <a:t> we discussed reasons that might contribute to Soldiers not reaching out or seeking help when facing life challenges. A main barrier is stigma.</a:t>
                      </a:r>
                      <a:endParaRPr lang="en-US" sz="1100" b="0" i="0" dirty="0">
                        <a:solidFill>
                          <a:schemeClr val="tx1"/>
                        </a:solidFill>
                        <a:latin typeface="Arial" panose="020B0604020202020204" pitchFamily="34" charset="0"/>
                        <a:cs typeface="Arial" panose="020B0604020202020204" pitchFamily="34" charset="0"/>
                      </a:endParaRPr>
                    </a:p>
                    <a:p>
                      <a:pPr marL="171450" indent="-171450">
                        <a:lnSpc>
                          <a:spcPct val="100000"/>
                        </a:lnSpc>
                        <a:spcBef>
                          <a:spcPts val="600"/>
                        </a:spcBef>
                        <a:spcAft>
                          <a:spcPts val="0"/>
                        </a:spcAft>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If there is a negative stigma about help-seeking, a Soldier’s concern for being labeled or discriminated against can result in the delay or prevention of getting</a:t>
                      </a:r>
                      <a:r>
                        <a:rPr lang="en-US" sz="1100" baseline="0" dirty="0">
                          <a:solidFill>
                            <a:schemeClr val="tx1"/>
                          </a:solidFill>
                          <a:latin typeface="Arial" panose="020B0604020202020204" pitchFamily="34" charset="0"/>
                          <a:cs typeface="Arial" panose="020B0604020202020204" pitchFamily="34" charset="0"/>
                        </a:rPr>
                        <a:t> the support they</a:t>
                      </a:r>
                      <a:r>
                        <a:rPr lang="en-US" sz="1100" dirty="0">
                          <a:solidFill>
                            <a:schemeClr val="tx1"/>
                          </a:solidFill>
                          <a:latin typeface="Arial" panose="020B0604020202020204" pitchFamily="34" charset="0"/>
                          <a:cs typeface="Arial" panose="020B0604020202020204" pitchFamily="34" charset="0"/>
                        </a:rPr>
                        <a:t> legitimately need. </a:t>
                      </a:r>
                    </a:p>
                    <a:p>
                      <a:pPr marL="171450" indent="-171450">
                        <a:lnSpc>
                          <a:spcPct val="100000"/>
                        </a:lnSpc>
                        <a:spcBef>
                          <a:spcPts val="600"/>
                        </a:spcBef>
                        <a:spcAft>
                          <a:spcPts val="0"/>
                        </a:spcAft>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Help-seeking</a:t>
                      </a:r>
                      <a:r>
                        <a:rPr lang="en-US" sz="1100" baseline="0" dirty="0">
                          <a:solidFill>
                            <a:schemeClr val="tx1"/>
                          </a:solidFill>
                          <a:latin typeface="Arial" panose="020B0604020202020204" pitchFamily="34" charset="0"/>
                          <a:cs typeface="Arial" panose="020B0604020202020204" pitchFamily="34" charset="0"/>
                        </a:rPr>
                        <a:t> refers to seeking help or support to face any type of life challenge, such as financial, relationship, emotional, mental health, family issues, sleep problems, or any other reason.</a:t>
                      </a:r>
                      <a:endParaRPr lang="en-US" sz="1100" dirty="0">
                        <a:solidFill>
                          <a:schemeClr val="tx1"/>
                        </a:solidFill>
                        <a:latin typeface="Arial" panose="020B0604020202020204" pitchFamily="34" charset="0"/>
                        <a:cs typeface="Arial" panose="020B0604020202020204" pitchFamily="34" charset="0"/>
                      </a:endParaRPr>
                    </a:p>
                    <a:p>
                      <a:pPr marL="171450" indent="-171450">
                        <a:lnSpc>
                          <a:spcPct val="100000"/>
                        </a:lnSpc>
                        <a:spcBef>
                          <a:spcPts val="600"/>
                        </a:spcBef>
                        <a:spcAft>
                          <a:spcPts val="0"/>
                        </a:spcAft>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Whatever</a:t>
                      </a:r>
                      <a:r>
                        <a:rPr lang="en-US" sz="1100" baseline="0" dirty="0">
                          <a:solidFill>
                            <a:schemeClr val="tx1"/>
                          </a:solidFill>
                          <a:latin typeface="Arial" panose="020B0604020202020204" pitchFamily="34" charset="0"/>
                          <a:cs typeface="Arial" panose="020B0604020202020204" pitchFamily="34" charset="0"/>
                        </a:rPr>
                        <a:t> the </a:t>
                      </a:r>
                      <a:r>
                        <a:rPr lang="en-US" sz="1100" dirty="0">
                          <a:solidFill>
                            <a:schemeClr val="tx1"/>
                          </a:solidFill>
                          <a:latin typeface="Arial" panose="020B0604020202020204" pitchFamily="34" charset="0"/>
                          <a:cs typeface="Arial" panose="020B0604020202020204" pitchFamily="34" charset="0"/>
                        </a:rPr>
                        <a:t>reason, delaying getting the necessary help can often make the problems worse</a:t>
                      </a:r>
                      <a:r>
                        <a:rPr lang="en-US" sz="1100" baseline="0" dirty="0">
                          <a:solidFill>
                            <a:schemeClr val="tx1"/>
                          </a:solidFill>
                          <a:latin typeface="Arial" panose="020B0604020202020204" pitchFamily="34" charset="0"/>
                          <a:cs typeface="Arial" panose="020B0604020202020204" pitchFamily="34" charset="0"/>
                        </a:rPr>
                        <a:t> and make resolving them even more difficult.</a:t>
                      </a:r>
                      <a:endParaRPr lang="en-US" sz="110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1008">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4.</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l" defTabSz="914400" rtl="0" eaLnBrk="1" fontAlgn="base" latinLnBrk="0" hangingPunct="1">
                        <a:lnSpc>
                          <a:spcPct val="100000"/>
                        </a:lnSpc>
                        <a:spcBef>
                          <a:spcPts val="0"/>
                        </a:spcBef>
                        <a:spcAft>
                          <a:spcPts val="600"/>
                        </a:spcAft>
                        <a:buClrTx/>
                        <a:buSzTx/>
                        <a:buFontTx/>
                        <a:buNone/>
                        <a:tabLst/>
                        <a:defRPr/>
                      </a:pPr>
                      <a:r>
                        <a:rPr lang="en-US" sz="1100" b="1" dirty="0">
                          <a:solidFill>
                            <a:schemeClr val="tx1"/>
                          </a:solidFill>
                          <a:latin typeface="Arial" panose="020B0604020202020204" pitchFamily="34" charset="0"/>
                          <a:cs typeface="Arial" panose="020B0604020202020204" pitchFamily="34" charset="0"/>
                        </a:rPr>
                        <a:t>Explain the connection among stigma</a:t>
                      </a:r>
                      <a:r>
                        <a:rPr lang="en-US" sz="1100" b="1" baseline="0" dirty="0">
                          <a:solidFill>
                            <a:schemeClr val="tx1"/>
                          </a:solidFill>
                          <a:latin typeface="Arial" panose="020B0604020202020204" pitchFamily="34" charset="0"/>
                          <a:cs typeface="Arial" panose="020B0604020202020204" pitchFamily="34" charset="0"/>
                        </a:rPr>
                        <a:t>, help-seeking, and suicide risk.</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631283859"/>
                  </a:ext>
                </a:extLst>
              </a:tr>
              <a:tr h="634536">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 seeking help early, or at all, can increase a Soldier’s risk for crisis, and subsequently contribute to a greater risk for suicidal thinking and/or behaviors.</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5084808"/>
                  </a:ext>
                </a:extLst>
              </a:tr>
              <a:tr h="385518">
                <a:tc>
                  <a:txBody>
                    <a:bodyPr/>
                    <a:lstStyle/>
                    <a:p>
                      <a:pPr algn="ctr">
                        <a:spcBef>
                          <a:spcPts val="0"/>
                        </a:spcBef>
                        <a:spcAft>
                          <a:spcPts val="600"/>
                        </a:spcAft>
                      </a:pPr>
                      <a:r>
                        <a:rPr lang="en-US" sz="1100" b="1" i="0" dirty="0">
                          <a:solidFill>
                            <a:schemeClr val="tx1"/>
                          </a:solidFill>
                          <a:latin typeface="Arial" panose="020B0604020202020204" pitchFamily="34" charset="0"/>
                          <a:cs typeface="Arial" panose="020B0604020202020204" pitchFamily="34" charset="0"/>
                        </a:rPr>
                        <a:t>5.</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1100" b="1" dirty="0">
                          <a:latin typeface="Arial" panose="020B0604020202020204" pitchFamily="34" charset="0"/>
                          <a:cs typeface="Arial" panose="020B0604020202020204" pitchFamily="34" charset="0"/>
                        </a:rPr>
                        <a:t>Transition.</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83981236"/>
                  </a:ext>
                </a:extLst>
              </a:tr>
              <a:tr h="634536">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Discussing stigma’s negative</a:t>
                      </a:r>
                      <a:r>
                        <a:rPr lang="en-US" sz="1100" baseline="0" dirty="0">
                          <a:latin typeface="Arial" panose="020B0604020202020204" pitchFamily="34" charset="0"/>
                          <a:cs typeface="Arial" panose="020B0604020202020204" pitchFamily="34" charset="0"/>
                        </a:rPr>
                        <a:t> impact might be feeling like doom and gloom right now. The reality of stigma’s negative impact is heavy stuff. There’s some good news, however: You play an important role in reversing the effects.</a:t>
                      </a:r>
                      <a:endParaRPr lang="en-US" sz="1100" dirty="0">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393473"/>
                  </a:ext>
                </a:extLst>
              </a:tr>
            </a:tbl>
          </a:graphicData>
        </a:graphic>
      </p:graphicFrame>
      <p:sp>
        <p:nvSpPr>
          <p:cNvPr id="5" name="Rectangle 4"/>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dirty="0">
                <a:ln>
                  <a:noFill/>
                </a:ln>
                <a:solidFill>
                  <a:prstClr val="black"/>
                </a:solidFill>
                <a:effectLst/>
                <a:uLnTx/>
                <a:uFillTx/>
                <a:latin typeface="Calibri" panose="020F0502020204030204"/>
                <a:ea typeface="+mn-ea"/>
                <a:cs typeface="+mn-cs"/>
              </a:rPr>
              <a:t>5</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7" name="TextBox 6"/>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
        <p:nvSpPr>
          <p:cNvPr id="8" name="TextBox 7">
            <a:extLst>
              <a:ext uri="{FF2B5EF4-FFF2-40B4-BE49-F238E27FC236}">
                <a16:creationId xmlns:a16="http://schemas.microsoft.com/office/drawing/2014/main" id="{B74CE5AA-03F4-45D8-AC26-1E626F2590F9}"/>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2739265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graphicFrame>
        <p:nvGraphicFramePr>
          <p:cNvPr id="6" name="Table 5"/>
          <p:cNvGraphicFramePr>
            <a:graphicFrameLocks noGrp="1"/>
          </p:cNvGraphicFramePr>
          <p:nvPr>
            <p:extLst>
              <p:ext uri="{D42A27DB-BD31-4B8C-83A1-F6EECF244321}">
                <p14:modId xmlns:p14="http://schemas.microsoft.com/office/powerpoint/2010/main" val="2568734389"/>
              </p:ext>
            </p:extLst>
          </p:nvPr>
        </p:nvGraphicFramePr>
        <p:xfrm>
          <a:off x="192589" y="3257839"/>
          <a:ext cx="4043177" cy="3956968"/>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536906">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solidFill>
                            <a:schemeClr val="tx1"/>
                          </a:solidFill>
                          <a:latin typeface="Arial" panose="020B0604020202020204" pitchFamily="34" charset="0"/>
                          <a:cs typeface="Arial" panose="020B0604020202020204" pitchFamily="34" charset="0"/>
                        </a:rPr>
                        <a:t>Explore</a:t>
                      </a:r>
                      <a:r>
                        <a:rPr lang="en-US" sz="1100" b="1" baseline="0" dirty="0">
                          <a:solidFill>
                            <a:schemeClr val="tx1"/>
                          </a:solidFill>
                          <a:latin typeface="Arial" panose="020B0604020202020204" pitchFamily="34" charset="0"/>
                          <a:cs typeface="Arial" panose="020B0604020202020204" pitchFamily="34" charset="0"/>
                        </a:rPr>
                        <a:t> how Soldiers play a role in reducing </a:t>
                      </a:r>
                      <a:br>
                        <a:rPr lang="en-US" sz="1100" b="1" baseline="0" dirty="0">
                          <a:solidFill>
                            <a:schemeClr val="tx1"/>
                          </a:solidFill>
                          <a:latin typeface="Arial" panose="020B0604020202020204" pitchFamily="34" charset="0"/>
                          <a:cs typeface="Arial" panose="020B0604020202020204" pitchFamily="34" charset="0"/>
                        </a:rPr>
                      </a:br>
                      <a:r>
                        <a:rPr lang="en-US" sz="1100" b="1" baseline="0" dirty="0">
                          <a:solidFill>
                            <a:schemeClr val="tx1"/>
                          </a:solidFill>
                          <a:latin typeface="Arial" panose="020B0604020202020204" pitchFamily="34" charset="0"/>
                          <a:cs typeface="Arial" panose="020B0604020202020204" pitchFamily="34" charset="0"/>
                        </a:rPr>
                        <a:t>the stigma and outline three overarching </a:t>
                      </a:r>
                      <a:br>
                        <a:rPr lang="en-US" sz="1100" b="1" baseline="0" dirty="0">
                          <a:solidFill>
                            <a:schemeClr val="tx1"/>
                          </a:solidFill>
                          <a:latin typeface="Arial" panose="020B0604020202020204" pitchFamily="34" charset="0"/>
                          <a:cs typeface="Arial" panose="020B0604020202020204" pitchFamily="34" charset="0"/>
                        </a:rPr>
                      </a:br>
                      <a:r>
                        <a:rPr lang="en-US" sz="1100" b="1" baseline="0" dirty="0">
                          <a:solidFill>
                            <a:schemeClr val="tx1"/>
                          </a:solidFill>
                          <a:latin typeface="Arial" panose="020B0604020202020204" pitchFamily="34" charset="0"/>
                          <a:cs typeface="Arial" panose="020B0604020202020204" pitchFamily="34" charset="0"/>
                        </a:rPr>
                        <a:t>tactics to fight stigma.</a:t>
                      </a:r>
                      <a:endParaRPr lang="en-US" sz="1100" b="1" dirty="0">
                        <a:solidFill>
                          <a:schemeClr val="tx1"/>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endParaRPr lang="en-US" sz="1100" dirty="0">
                        <a:latin typeface="Arial" panose="020B0604020202020204" pitchFamily="34" charset="0"/>
                        <a:cs typeface="Arial" panose="020B0604020202020204" pitchFamily="34" charset="0"/>
                      </a:endParaRPr>
                    </a:p>
                  </a:txBody>
                  <a:tcPr marL="93050" marR="93050" marT="50458" marB="504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1" strike="noStrike" kern="1200" dirty="0">
                          <a:solidFill>
                            <a:schemeClr val="tx1"/>
                          </a:solidFill>
                          <a:effectLst/>
                          <a:latin typeface="Arial" panose="020B0604020202020204" pitchFamily="34" charset="0"/>
                          <a:ea typeface="+mn-ea"/>
                          <a:cs typeface="Arial" panose="020B0604020202020204" pitchFamily="34" charset="0"/>
                        </a:rPr>
                        <a:t>[SLIDE BUILDS]</a:t>
                      </a:r>
                    </a:p>
                  </a:txBody>
                  <a:tcPr marL="93050" marR="93050" marT="50458" marB="504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9383">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1100" b="1" dirty="0">
                          <a:solidFill>
                            <a:schemeClr val="tx1"/>
                          </a:solidFill>
                          <a:latin typeface="Arial" panose="020B0604020202020204" pitchFamily="34" charset="0"/>
                          <a:cs typeface="Arial" panose="020B0604020202020204" pitchFamily="34" charset="0"/>
                        </a:rPr>
                        <a:t>Explain</a:t>
                      </a:r>
                      <a:r>
                        <a:rPr lang="en-US" sz="1100" b="1" baseline="0" dirty="0">
                          <a:solidFill>
                            <a:schemeClr val="tx1"/>
                          </a:solidFill>
                          <a:latin typeface="Arial" panose="020B0604020202020204" pitchFamily="34" charset="0"/>
                          <a:cs typeface="Arial" panose="020B0604020202020204" pitchFamily="34" charset="0"/>
                        </a:rPr>
                        <a:t> that if Soldiers believe their unit is supportive of help-seeking, then they are more likely to seek the help they need.</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1221041">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defTabSz="914400" eaLnBrk="0" fontAlgn="base" hangingPunct="0">
                        <a:spcBef>
                          <a:spcPts val="600"/>
                        </a:spcBef>
                        <a:spcAft>
                          <a:spcPct val="0"/>
                        </a:spcAft>
                        <a:buFont typeface="Arial" panose="020B0604020202020204" pitchFamily="34" charset="0"/>
                        <a:buChar char="•"/>
                        <a:defRPr/>
                      </a:pPr>
                      <a:r>
                        <a:rPr lang="en-US" sz="1100" b="0" baseline="0" dirty="0">
                          <a:latin typeface="Arial" panose="020B0604020202020204" pitchFamily="34" charset="0"/>
                          <a:cs typeface="Arial" panose="020B0604020202020204" pitchFamily="34" charset="0"/>
                        </a:rPr>
                        <a:t>Research has shown that Soldiers perceiving their unit climate to be supportive of mental health is associated with decreases in stigma, specifically stigma about a negative impact on one’s career and being treated differently by fellow Soldiers for going to Behavioral Health. </a:t>
                      </a: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en-US" sz="1100" b="0" baseline="0" dirty="0">
                          <a:solidFill>
                            <a:schemeClr val="tx1"/>
                          </a:solidFill>
                          <a:latin typeface="Arial" panose="020B0604020202020204" pitchFamily="34" charset="0"/>
                          <a:cs typeface="Arial" panose="020B0604020202020204" pitchFamily="34" charset="0"/>
                        </a:rPr>
                        <a:t>In turn, Soldiers in supportive units are more likely to both talk with a fellow unit member and seek treatment from a behavioral health specialist when experiencing stress or an emotional, alcohol, or family problem.</a:t>
                      </a:r>
                    </a:p>
                    <a:p>
                      <a:pPr marL="171450" lvl="0" indent="-171450" defTabSz="914400" eaLnBrk="0" fontAlgn="base" hangingPunct="0">
                        <a:spcBef>
                          <a:spcPts val="600"/>
                        </a:spcBef>
                        <a:spcAft>
                          <a:spcPct val="0"/>
                        </a:spcAft>
                        <a:buFont typeface="Arial" panose="020B0604020202020204" pitchFamily="34" charset="0"/>
                        <a:buChar char="•"/>
                        <a:defRPr/>
                      </a:pPr>
                      <a:endParaRPr lang="en-US" sz="1100" b="0" baseline="0" dirty="0">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0" y="9011283"/>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6</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 name="TextBox 10"/>
          <p:cNvSpPr txBox="1"/>
          <p:nvPr/>
        </p:nvSpPr>
        <p:spPr>
          <a:xfrm>
            <a:off x="7313" y="34425"/>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10" name="Isosceles Triangle 9"/>
          <p:cNvSpPr/>
          <p:nvPr/>
        </p:nvSpPr>
        <p:spPr>
          <a:xfrm rot="5400000">
            <a:off x="4059936" y="8613648"/>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3739595" y="3412395"/>
            <a:ext cx="412292" cy="307777"/>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a:t>
            </a:r>
            <a:endParaRPr lang="en-US" sz="1400" dirty="0"/>
          </a:p>
        </p:txBody>
      </p:sp>
      <p:sp>
        <p:nvSpPr>
          <p:cNvPr id="9" name="TextBox 8">
            <a:extLst>
              <a:ext uri="{FF2B5EF4-FFF2-40B4-BE49-F238E27FC236}">
                <a16:creationId xmlns:a16="http://schemas.microsoft.com/office/drawing/2014/main" id="{F908B745-07AE-4E0B-827D-2F38FE507CE2}"/>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2147544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89923369"/>
              </p:ext>
            </p:extLst>
          </p:nvPr>
        </p:nvGraphicFramePr>
        <p:xfrm>
          <a:off x="198437" y="384639"/>
          <a:ext cx="4114800" cy="7882045"/>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618661">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1100" b="1" baseline="0" dirty="0">
                          <a:solidFill>
                            <a:schemeClr val="tx1"/>
                          </a:solidFill>
                          <a:latin typeface="Arial" panose="020B0604020202020204" pitchFamily="34" charset="0"/>
                          <a:cs typeface="Arial" panose="020B0604020202020204" pitchFamily="34" charset="0"/>
                        </a:rPr>
                        <a:t>Ask Soldiers how they have seen other people in the Army or society at large fight against stigma.</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95579803"/>
                  </a:ext>
                </a:extLst>
              </a:tr>
              <a:tr h="634536">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[ASK] </a:t>
                      </a:r>
                      <a:r>
                        <a:rPr kumimoji="0" lang="en-US" sz="11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How have you seen other people in the Army or society at large fight against stigma?</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NOTE</a:t>
                      </a: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Allow for responses. Some examples might include</a:t>
                      </a:r>
                    </a:p>
                    <a:p>
                      <a:pPr marL="457200" marR="0" lvl="0" indent="-17145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professional athletes/celebrities speaking out about behavioral health issues and seeking help</a:t>
                      </a:r>
                    </a:p>
                    <a:p>
                      <a:pPr marL="457200" marR="0" lvl="0" indent="-17145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changes in Army policy</a:t>
                      </a:r>
                    </a:p>
                    <a:p>
                      <a:pPr marL="457200" marR="0" lvl="0" indent="-17145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openness to share about experiences utilizing helping resources (e.g., BH, Family Advocacy Program, Army Community Services).</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intent of this discussion is to provide them the opportunity to consider ways stigma can be challenged/fought before telling them of three overarching tactics. While receiving Soldier responses, consider how they align with the three overarching tactics of learn, connect, and challenge.]</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5528">
                <a:tc>
                  <a:txBody>
                    <a:bodyPr/>
                    <a:lstStyle/>
                    <a:p>
                      <a:pPr algn="ctr">
                        <a:spcBef>
                          <a:spcPts val="0"/>
                        </a:spcBef>
                        <a:spcAft>
                          <a:spcPts val="600"/>
                        </a:spcAft>
                      </a:pPr>
                      <a:r>
                        <a:rPr lang="en-US" sz="1100" b="1" i="0" dirty="0">
                          <a:solidFill>
                            <a:schemeClr val="tx1"/>
                          </a:solidFill>
                          <a:latin typeface="Arial" panose="020B0604020202020204" pitchFamily="34" charset="0"/>
                          <a:cs typeface="Arial" panose="020B0604020202020204" pitchFamily="34" charset="0"/>
                        </a:rPr>
                        <a:t>3.</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State that there are three overarching tactics that can help to fight stigma and engaging in these tactics shows the unit and Soldiers that you CARE.</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85125509"/>
                  </a:ext>
                </a:extLst>
              </a:tr>
              <a:tr h="634536">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[CLICK TO ADVANCE]</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There are three overarching tactics that can help you to fight stigma: </a:t>
                      </a: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learn, connect, and challenge. </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kern="0" dirty="0">
                          <a:latin typeface="Arial" panose="020B0604020202020204" pitchFamily="34" charset="0"/>
                          <a:cs typeface="Arial" panose="020B0604020202020204" pitchFamily="34" charset="0"/>
                        </a:rPr>
                        <a:t>Taking an active role to learn, connect, and challenge stigmatizing language and behavior, demonstrates to people that you CARE and that you will not tolerate stigma, discrimination, and disrespect within the unit.</a:t>
                      </a:r>
                      <a:endParaRPr lang="en-US" sz="1100" b="1" i="1"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Remember, when people know you care, then they are more likely to trust you and reach out before a problem escalates to a crisis. </a:t>
                      </a: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Let’s explore each of these tactics a little further, specifically how you can use them to fight stigma.</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NOTE</a:t>
                      </a: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This is a natural transition to the next slide.]</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NOTE</a:t>
                      </a: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As you review each tactic in more detail on the next slide, connect some of the Soldier responses to their respective category/strategy.]</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544459"/>
                  </a:ext>
                </a:extLst>
              </a:tr>
            </a:tbl>
          </a:graphicData>
        </a:graphic>
      </p:graphicFrame>
      <p:sp>
        <p:nvSpPr>
          <p:cNvPr id="5" name="Rectangle 4"/>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6-B</a:t>
            </a:r>
          </a:p>
        </p:txBody>
      </p:sp>
      <p:sp>
        <p:nvSpPr>
          <p:cNvPr id="7" name="TextBox 6"/>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
        <p:nvSpPr>
          <p:cNvPr id="8" name="TextBox 7">
            <a:extLst>
              <a:ext uri="{FF2B5EF4-FFF2-40B4-BE49-F238E27FC236}">
                <a16:creationId xmlns:a16="http://schemas.microsoft.com/office/drawing/2014/main" id="{D5C35280-886B-41FB-929A-5E477C099F80}"/>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3054453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graphicFrame>
        <p:nvGraphicFramePr>
          <p:cNvPr id="6" name="Table 5"/>
          <p:cNvGraphicFramePr>
            <a:graphicFrameLocks noGrp="1"/>
          </p:cNvGraphicFramePr>
          <p:nvPr>
            <p:extLst>
              <p:ext uri="{D42A27DB-BD31-4B8C-83A1-F6EECF244321}">
                <p14:modId xmlns:p14="http://schemas.microsoft.com/office/powerpoint/2010/main" val="3628384964"/>
              </p:ext>
            </p:extLst>
          </p:nvPr>
        </p:nvGraphicFramePr>
        <p:xfrm>
          <a:off x="192589" y="3257840"/>
          <a:ext cx="4043177" cy="5703840"/>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561100">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solidFill>
                            <a:schemeClr val="tx1"/>
                          </a:solidFill>
                          <a:latin typeface="Arial" panose="020B0604020202020204" pitchFamily="34" charset="0"/>
                          <a:cs typeface="Arial" panose="020B0604020202020204" pitchFamily="34" charset="0"/>
                        </a:rPr>
                        <a:t>Review three overarching tactics that can </a:t>
                      </a:r>
                      <a:br>
                        <a:rPr lang="en-US" sz="1100" b="1" dirty="0">
                          <a:solidFill>
                            <a:schemeClr val="tx1"/>
                          </a:solidFill>
                          <a:latin typeface="Arial" panose="020B0604020202020204" pitchFamily="34" charset="0"/>
                          <a:cs typeface="Arial" panose="020B0604020202020204" pitchFamily="34" charset="0"/>
                        </a:rPr>
                      </a:br>
                      <a:r>
                        <a:rPr lang="en-US" sz="1100" b="1" dirty="0">
                          <a:solidFill>
                            <a:schemeClr val="tx1"/>
                          </a:solidFill>
                          <a:latin typeface="Arial" panose="020B0604020202020204" pitchFamily="34" charset="0"/>
                          <a:cs typeface="Arial" panose="020B0604020202020204" pitchFamily="34" charset="0"/>
                        </a:rPr>
                        <a:t>help to fight stigma:</a:t>
                      </a:r>
                      <a:r>
                        <a:rPr lang="en-US" sz="1100" b="1" baseline="0" dirty="0">
                          <a:solidFill>
                            <a:schemeClr val="tx1"/>
                          </a:solidFill>
                          <a:latin typeface="Arial" panose="020B0604020202020204" pitchFamily="34" charset="0"/>
                          <a:cs typeface="Arial" panose="020B0604020202020204" pitchFamily="34" charset="0"/>
                        </a:rPr>
                        <a:t> learn, connect, and challenge.</a:t>
                      </a:r>
                      <a:endParaRPr lang="en-US" sz="1100" b="1" dirty="0">
                        <a:solidFill>
                          <a:schemeClr val="tx1"/>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1607">
                <a:tc>
                  <a:txBody>
                    <a:bodyPr/>
                    <a:lstStyle/>
                    <a:p>
                      <a:endParaRPr lang="en-US" sz="100" dirty="0">
                        <a:latin typeface="Arial" panose="020B0604020202020204" pitchFamily="34" charset="0"/>
                        <a:cs typeface="Arial" panose="020B0604020202020204" pitchFamily="34" charset="0"/>
                      </a:endParaRPr>
                    </a:p>
                  </a:txBody>
                  <a:tcPr marL="93050" marR="93050" marT="50458" marB="504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i="1" strike="noStrike" kern="1200" dirty="0">
                          <a:solidFill>
                            <a:schemeClr val="tx1"/>
                          </a:solidFill>
                          <a:effectLst/>
                          <a:latin typeface="Arial" panose="020B0604020202020204" pitchFamily="34" charset="0"/>
                          <a:ea typeface="+mn-ea"/>
                          <a:cs typeface="Arial" panose="020B0604020202020204" pitchFamily="34" charset="0"/>
                        </a:rPr>
                        <a:t>[</a:t>
                      </a:r>
                      <a:r>
                        <a:rPr lang="en-US" sz="1100" b="1" i="1" strike="noStrike" kern="1200" dirty="0">
                          <a:solidFill>
                            <a:schemeClr val="tx1"/>
                          </a:solidFill>
                          <a:effectLst/>
                          <a:latin typeface="Arial" panose="020B0604020202020204" pitchFamily="34" charset="0"/>
                          <a:ea typeface="+mn-ea"/>
                          <a:cs typeface="Arial" panose="020B0604020202020204" pitchFamily="34" charset="0"/>
                        </a:rPr>
                        <a:t>NOTE:</a:t>
                      </a:r>
                      <a:r>
                        <a:rPr lang="en-US" sz="1100" b="0" i="1" strike="noStrike" kern="1200" dirty="0">
                          <a:solidFill>
                            <a:schemeClr val="tx1"/>
                          </a:solidFill>
                          <a:effectLst/>
                          <a:latin typeface="Arial" panose="020B0604020202020204" pitchFamily="34" charset="0"/>
                          <a:ea typeface="+mn-ea"/>
                          <a:cs typeface="Arial" panose="020B0604020202020204" pitchFamily="34" charset="0"/>
                        </a:rPr>
                        <a:t> If comfortable, consider sharing a personal story/example of how you have used one of the tactics to fight self- or public stigma.]</a:t>
                      </a:r>
                    </a:p>
                  </a:txBody>
                  <a:tcPr marL="93050" marR="93050" marT="50458" marB="504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7598">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100" b="1" dirty="0">
                          <a:latin typeface="Arial" panose="020B0604020202020204" pitchFamily="34" charset="0"/>
                          <a:cs typeface="Arial" panose="020B0604020202020204" pitchFamily="34" charset="0"/>
                        </a:rPr>
                        <a:t>Describe </a:t>
                      </a:r>
                      <a:r>
                        <a:rPr lang="en-US" sz="1100" b="1" baseline="0" dirty="0">
                          <a:latin typeface="Arial" panose="020B0604020202020204" pitchFamily="34" charset="0"/>
                          <a:cs typeface="Arial" panose="020B0604020202020204" pitchFamily="34" charset="0"/>
                        </a:rPr>
                        <a:t>the tactic “Learn” and how it can help to fight stigma.</a:t>
                      </a:r>
                      <a:endParaRPr lang="en-US" sz="1100" b="1" dirty="0">
                        <a:latin typeface="Arial" panose="020B0604020202020204" pitchFamily="34" charset="0"/>
                        <a:cs typeface="Arial" panose="020B0604020202020204" pitchFamily="34" charset="0"/>
                      </a:endParaRP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014471624"/>
                  </a:ext>
                </a:extLst>
              </a:tr>
              <a:tr h="2316977">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Stigma usually arises from a lack of awareness, lack of education, or misguided beliefs about the behavior or characteristic being judged. </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dirty="0">
                          <a:solidFill>
                            <a:schemeClr val="tx1"/>
                          </a:solidFill>
                          <a:latin typeface="Arial" panose="020B0604020202020204" pitchFamily="34" charset="0"/>
                          <a:cs typeface="Arial" panose="020B0604020202020204" pitchFamily="34" charset="0"/>
                        </a:rPr>
                        <a:t>The “Learn” tactic means to educate yourself and teach others about the characteristics or differences that are subject to stigma, such as mental health.</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dirty="0">
                          <a:solidFill>
                            <a:schemeClr val="tx1"/>
                          </a:solidFill>
                          <a:latin typeface="Arial" panose="020B0604020202020204" pitchFamily="34" charset="0"/>
                          <a:cs typeface="Arial" panose="020B0604020202020204" pitchFamily="34" charset="0"/>
                        </a:rPr>
                        <a:t>Learning can be done through formal means like unit training, Army training [Sexual Harassment/Assault Response and Prevention (SHARP), Combat and Operational Stress Control (COSC), and Suicide Prevention (SP)], formal education (college classes) or through informal means like self-paced learning (seminars, speaker events), reading, and through connection and conversation with others. </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5051876"/>
                  </a:ext>
                </a:extLst>
              </a:tr>
              <a:tr h="450231">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100" b="1" dirty="0">
                          <a:solidFill>
                            <a:schemeClr val="tx1"/>
                          </a:solidFill>
                          <a:latin typeface="Arial" panose="020B0604020202020204" pitchFamily="34" charset="0"/>
                          <a:cs typeface="Arial" panose="020B0604020202020204" pitchFamily="34" charset="0"/>
                        </a:rPr>
                        <a:t>Describe the tactic “Connect” and how it can help to fight stigma.</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006825246"/>
                  </a:ext>
                </a:extLst>
              </a:tr>
              <a:tr h="728840">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dirty="0">
                          <a:solidFill>
                            <a:schemeClr val="tx1"/>
                          </a:solidFill>
                          <a:latin typeface="Arial" panose="020B0604020202020204" pitchFamily="34" charset="0"/>
                          <a:cs typeface="Arial" panose="020B0604020202020204" pitchFamily="34" charset="0"/>
                        </a:rPr>
                        <a:t>The “Connect” tactic means</a:t>
                      </a:r>
                      <a:r>
                        <a:rPr lang="en-US" sz="1100" b="0" baseline="0" dirty="0">
                          <a:solidFill>
                            <a:schemeClr val="tx1"/>
                          </a:solidFill>
                          <a:latin typeface="Arial" panose="020B0604020202020204" pitchFamily="34" charset="0"/>
                          <a:cs typeface="Arial" panose="020B0604020202020204" pitchFamily="34" charset="0"/>
                        </a:rPr>
                        <a:t> to p</a:t>
                      </a:r>
                      <a:r>
                        <a:rPr lang="en-US" sz="1100" b="0" dirty="0">
                          <a:solidFill>
                            <a:schemeClr val="tx1"/>
                          </a:solidFill>
                          <a:latin typeface="Arial" panose="020B0604020202020204" pitchFamily="34" charset="0"/>
                          <a:cs typeface="Arial" panose="020B0604020202020204" pitchFamily="34" charset="0"/>
                        </a:rPr>
                        <a:t>romote strong peer bonds and a sense of team unity that fosters a shared concern for each other. </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7750911"/>
                  </a:ext>
                </a:extLst>
              </a:tr>
            </a:tbl>
          </a:graphicData>
        </a:graphic>
      </p:graphicFrame>
      <p:sp>
        <p:nvSpPr>
          <p:cNvPr id="8" name="TextBox 7"/>
          <p:cNvSpPr txBox="1"/>
          <p:nvPr/>
        </p:nvSpPr>
        <p:spPr>
          <a:xfrm>
            <a:off x="0" y="9011283"/>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7-</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 name="TextBox 10"/>
          <p:cNvSpPr txBox="1"/>
          <p:nvPr/>
        </p:nvSpPr>
        <p:spPr>
          <a:xfrm>
            <a:off x="7313" y="34425"/>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10" name="Isosceles Triangle 9"/>
          <p:cNvSpPr/>
          <p:nvPr/>
        </p:nvSpPr>
        <p:spPr>
          <a:xfrm rot="5400000">
            <a:off x="4057400" y="8613648"/>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F805020-2B03-458E-9903-EB707E1CAA0E}"/>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1496523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49284741"/>
              </p:ext>
            </p:extLst>
          </p:nvPr>
        </p:nvGraphicFramePr>
        <p:xfrm>
          <a:off x="198437" y="384639"/>
          <a:ext cx="4114800" cy="7994160"/>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789487">
                <a:tc>
                  <a:txBody>
                    <a:bodyPr/>
                    <a:lstStyle/>
                    <a:p>
                      <a:pPr>
                        <a:spcBef>
                          <a:spcPts val="0"/>
                        </a:spcBef>
                        <a:spcAft>
                          <a:spcPts val="600"/>
                        </a:spcAft>
                      </a:pPr>
                      <a:endParaRPr lang="en-US" sz="1100" b="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dirty="0">
                          <a:solidFill>
                            <a:schemeClr val="tx1"/>
                          </a:solidFill>
                          <a:latin typeface="Arial" panose="020B0604020202020204" pitchFamily="34" charset="0"/>
                          <a:cs typeface="Arial" panose="020B0604020202020204" pitchFamily="34" charset="0"/>
                        </a:rPr>
                        <a:t>You can help other Soldiers feel connected by being</a:t>
                      </a:r>
                      <a:r>
                        <a:rPr lang="en-US" sz="1100" b="0" baseline="0" dirty="0">
                          <a:solidFill>
                            <a:schemeClr val="tx1"/>
                          </a:solidFill>
                          <a:latin typeface="Arial" panose="020B0604020202020204" pitchFamily="34" charset="0"/>
                          <a:cs typeface="Arial" panose="020B0604020202020204" pitchFamily="34" charset="0"/>
                        </a:rPr>
                        <a:t> a reliable battle buddy (i.e., support network) and by supporting them in their family, friend, and spiritual connections. </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baseline="0" dirty="0">
                          <a:solidFill>
                            <a:schemeClr val="tx1"/>
                          </a:solidFill>
                          <a:latin typeface="Arial" panose="020B0604020202020204" pitchFamily="34" charset="0"/>
                          <a:cs typeface="Arial" panose="020B0604020202020204" pitchFamily="34" charset="0"/>
                        </a:rPr>
                        <a:t>Connection is a key protective factor that mitigates the risk of negative outcomes. </a:t>
                      </a:r>
                      <a:r>
                        <a:rPr lang="en-US" sz="1100" b="0" dirty="0">
                          <a:solidFill>
                            <a:schemeClr val="tx1"/>
                          </a:solidFill>
                          <a:latin typeface="Arial" panose="020B0604020202020204" pitchFamily="34" charset="0"/>
                          <a:cs typeface="Arial" panose="020B0604020202020204" pitchFamily="34" charset="0"/>
                        </a:rPr>
                        <a:t>Researchers have found</a:t>
                      </a:r>
                      <a:r>
                        <a:rPr lang="en-US" sz="1100" b="0" baseline="0" dirty="0">
                          <a:solidFill>
                            <a:schemeClr val="tx1"/>
                          </a:solidFill>
                          <a:latin typeface="Arial" panose="020B0604020202020204" pitchFamily="34" charset="0"/>
                          <a:cs typeface="Arial" panose="020B0604020202020204" pitchFamily="34" charset="0"/>
                        </a:rPr>
                        <a:t> that</a:t>
                      </a:r>
                      <a:r>
                        <a:rPr lang="en-US" sz="1100" b="0" dirty="0">
                          <a:solidFill>
                            <a:schemeClr val="tx1"/>
                          </a:solidFill>
                          <a:latin typeface="Arial" panose="020B0604020202020204" pitchFamily="34" charset="0"/>
                          <a:cs typeface="Arial" panose="020B0604020202020204" pitchFamily="34" charset="0"/>
                        </a:rPr>
                        <a:t> </a:t>
                      </a:r>
                      <a:r>
                        <a:rPr lang="en-US" sz="1100" b="0" baseline="0" dirty="0">
                          <a:solidFill>
                            <a:schemeClr val="tx1"/>
                          </a:solidFill>
                          <a:latin typeface="Arial" panose="020B0604020202020204" pitchFamily="34" charset="0"/>
                          <a:cs typeface="Arial" panose="020B0604020202020204" pitchFamily="34" charset="0"/>
                        </a:rPr>
                        <a:t>s</a:t>
                      </a:r>
                      <a:r>
                        <a:rPr lang="en-US" sz="1100" b="0" dirty="0">
                          <a:solidFill>
                            <a:schemeClr val="tx1"/>
                          </a:solidFill>
                          <a:latin typeface="Arial" panose="020B0604020202020204" pitchFamily="34" charset="0"/>
                          <a:cs typeface="Arial" panose="020B0604020202020204" pitchFamily="34" charset="0"/>
                        </a:rPr>
                        <a:t>upport from close others was as an important factor to a majority</a:t>
                      </a:r>
                      <a:r>
                        <a:rPr lang="en-US" sz="1100" b="0" baseline="0" dirty="0">
                          <a:solidFill>
                            <a:schemeClr val="tx1"/>
                          </a:solidFill>
                          <a:latin typeface="Arial" panose="020B0604020202020204" pitchFamily="34" charset="0"/>
                          <a:cs typeface="Arial" panose="020B0604020202020204" pitchFamily="34" charset="0"/>
                        </a:rPr>
                        <a:t> of Soldiers who made the decision to seek treatment while on active duty. </a:t>
                      </a:r>
                      <a:endParaRPr lang="en-US" sz="1100" b="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2992">
                <a:tc>
                  <a:txBody>
                    <a:bodyPr/>
                    <a:lstStyle/>
                    <a:p>
                      <a:pPr algn="ctr">
                        <a:spcBef>
                          <a:spcPts val="0"/>
                        </a:spcBef>
                        <a:spcAft>
                          <a:spcPts val="600"/>
                        </a:spcAft>
                      </a:pPr>
                      <a:r>
                        <a:rPr lang="en-US" sz="1100" b="1" i="0" dirty="0">
                          <a:solidFill>
                            <a:schemeClr val="tx1"/>
                          </a:solidFill>
                          <a:latin typeface="Arial" panose="020B0604020202020204" pitchFamily="34" charset="0"/>
                          <a:cs typeface="Arial" panose="020B0604020202020204" pitchFamily="34" charset="0"/>
                        </a:rPr>
                        <a:t>3.</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100" b="1" dirty="0">
                          <a:latin typeface="Arial" panose="020B0604020202020204" pitchFamily="34" charset="0"/>
                          <a:cs typeface="Arial" panose="020B0604020202020204" pitchFamily="34" charset="0"/>
                        </a:rPr>
                        <a:t>Describe</a:t>
                      </a:r>
                      <a:r>
                        <a:rPr lang="en-US" sz="1100" b="1" baseline="0" dirty="0">
                          <a:latin typeface="Arial" panose="020B0604020202020204" pitchFamily="34" charset="0"/>
                          <a:cs typeface="Arial" panose="020B0604020202020204" pitchFamily="34" charset="0"/>
                        </a:rPr>
                        <a:t> the tactic “Challenge” and how it can help to fight stigma.</a:t>
                      </a:r>
                      <a:endParaRPr lang="en-US" sz="1100" b="1" dirty="0">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4849236"/>
                  </a:ext>
                </a:extLst>
              </a:tr>
              <a:tr h="1555406">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Stigma can result from inaccurate information</a:t>
                      </a:r>
                      <a:r>
                        <a:rPr lang="en-US" sz="1100" b="0" baseline="0" dirty="0">
                          <a:latin typeface="Arial" panose="020B0604020202020204" pitchFamily="34" charset="0"/>
                          <a:cs typeface="Arial" panose="020B0604020202020204" pitchFamily="34" charset="0"/>
                        </a:rPr>
                        <a:t> left unchallenged or uncorrected (e.g., rumors).</a:t>
                      </a:r>
                      <a:endParaRPr lang="en-US" sz="1100" b="0" dirty="0">
                        <a:latin typeface="Arial" panose="020B0604020202020204" pitchFamily="34" charset="0"/>
                        <a:cs typeface="Arial" panose="020B0604020202020204" pitchFamily="34" charset="0"/>
                      </a:endParaRPr>
                    </a:p>
                    <a:p>
                      <a:pPr marL="171450" lvl="0" indent="-171450" defTabSz="914400" eaLnBrk="0" fontAlgn="base" hangingPunct="0">
                        <a:spcBef>
                          <a:spcPct val="0"/>
                        </a:spcBef>
                        <a:spcAft>
                          <a:spcPts val="600"/>
                        </a:spcAft>
                        <a:buFont typeface="Arial" panose="020B0604020202020204" pitchFamily="34" charset="0"/>
                        <a:buChar char="•"/>
                        <a:defRPr/>
                      </a:pPr>
                      <a:r>
                        <a:rPr lang="en-US" sz="1100" b="0" baseline="0" dirty="0">
                          <a:latin typeface="Arial" panose="020B0604020202020204" pitchFamily="34" charset="0"/>
                          <a:cs typeface="Arial" panose="020B0604020202020204" pitchFamily="34" charset="0"/>
                        </a:rPr>
                        <a:t>The “Challenge” tactic means to recognize stigma and respond accordingly. This can include challenging self-beliefs as well as making on-the-spot corrections within the unit when necessary.</a:t>
                      </a:r>
                    </a:p>
                    <a:p>
                      <a:pPr marL="171450" lvl="0" indent="-171450" defTabSz="914400" eaLnBrk="0" fontAlgn="base" hangingPunct="0">
                        <a:spcBef>
                          <a:spcPct val="0"/>
                        </a:spcBef>
                        <a:spcAft>
                          <a:spcPts val="600"/>
                        </a:spcAft>
                        <a:buFont typeface="Arial" panose="020B0604020202020204" pitchFamily="34" charset="0"/>
                        <a:buChar char="•"/>
                        <a:defRPr/>
                      </a:pPr>
                      <a:r>
                        <a:rPr lang="en-US" sz="1100" b="0" baseline="0" dirty="0">
                          <a:latin typeface="Arial" panose="020B0604020202020204" pitchFamily="34" charset="0"/>
                          <a:cs typeface="Arial" panose="020B0604020202020204" pitchFamily="34" charset="0"/>
                        </a:rPr>
                        <a:t>Challenge can also include leading by example and speaking up as an advocate like openly sharing about your positive experience with talking to others about problems or seeking help from behavioral health. </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5763690"/>
                  </a:ext>
                </a:extLst>
              </a:tr>
              <a:tr h="400635">
                <a:tc>
                  <a:txBody>
                    <a:bodyPr/>
                    <a:lstStyle/>
                    <a:p>
                      <a:pPr algn="ctr">
                        <a:spcBef>
                          <a:spcPts val="0"/>
                        </a:spcBef>
                        <a:spcAft>
                          <a:spcPts val="600"/>
                        </a:spcAft>
                      </a:pPr>
                      <a:r>
                        <a:rPr lang="en-US" sz="1100" b="1" i="0" dirty="0">
                          <a:solidFill>
                            <a:schemeClr val="tx1"/>
                          </a:solidFill>
                          <a:latin typeface="Arial" panose="020B0604020202020204" pitchFamily="34" charset="0"/>
                          <a:cs typeface="Arial" panose="020B0604020202020204" pitchFamily="34" charset="0"/>
                        </a:rPr>
                        <a:t>4.</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eaLnBrk="0" fontAlgn="base" hangingPunct="0"/>
                      <a:r>
                        <a:rPr lang="en-US" sz="1100" b="1" dirty="0">
                          <a:latin typeface="Arial" panose="020B0604020202020204" pitchFamily="34" charset="0"/>
                          <a:cs typeface="Arial" panose="020B0604020202020204" pitchFamily="34" charset="0"/>
                        </a:rPr>
                        <a:t>Emphasize the interconnectedness of the tactics</a:t>
                      </a:r>
                      <a:r>
                        <a:rPr lang="en-US" sz="1100" b="1" baseline="0" dirty="0">
                          <a:latin typeface="Arial" panose="020B0604020202020204" pitchFamily="34" charset="0"/>
                          <a:cs typeface="Arial" panose="020B0604020202020204" pitchFamily="34" charset="0"/>
                        </a:rPr>
                        <a:t> (i.e., the arrows in the diagram).</a:t>
                      </a:r>
                      <a:endParaRPr lang="en-US" sz="1100" dirty="0">
                        <a:latin typeface="Arial" panose="020B0604020202020204" pitchFamily="34" charset="0"/>
                        <a:cs typeface="Arial" panose="020B0604020202020204" pitchFamily="34" charset="0"/>
                      </a:endParaRP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27047826"/>
                  </a:ext>
                </a:extLst>
              </a:tr>
              <a:tr h="1555406">
                <a:tc>
                  <a:txBody>
                    <a:bodyPr/>
                    <a:lstStyle/>
                    <a:p>
                      <a:pPr>
                        <a:spcBef>
                          <a:spcPts val="0"/>
                        </a:spcBef>
                        <a:spcAft>
                          <a:spcPts val="600"/>
                        </a:spcAft>
                      </a:pPr>
                      <a:endParaRPr lang="en-US" sz="1100" b="1"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eaLnBrk="0" fontAlgn="base" hangingPunct="0">
                        <a:spcBef>
                          <a:spcPts val="600"/>
                        </a:spcBef>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a:t>
                      </a:r>
                      <a:r>
                        <a:rPr lang="en-US" sz="1100" b="0" dirty="0">
                          <a:latin typeface="Arial" panose="020B0604020202020204" pitchFamily="34" charset="0"/>
                          <a:cs typeface="Arial" panose="020B0604020202020204" pitchFamily="34" charset="0"/>
                        </a:rPr>
                        <a:t>hen you engage in one tactic, you are increasing capability in another.</a:t>
                      </a:r>
                    </a:p>
                    <a:p>
                      <a:pPr marL="171450" marR="0" lvl="0" indent="-171450" algn="l" defTabSz="457200" rtl="0" eaLnBrk="0" fontAlgn="base" latinLnBrk="0" hangingPunct="0">
                        <a:lnSpc>
                          <a:spcPct val="100000"/>
                        </a:lnSpc>
                        <a:spcBef>
                          <a:spcPts val="600"/>
                        </a:spcBef>
                        <a:spcAft>
                          <a:spcPts val="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The “Challenge” tactic can be difficult and uncomfortable. Furthermore, </a:t>
                      </a:r>
                      <a:r>
                        <a:rPr lang="en-US" sz="1100" b="0" i="1" u="sng" baseline="0" dirty="0">
                          <a:latin typeface="Arial" panose="020B0604020202020204" pitchFamily="34" charset="0"/>
                          <a:cs typeface="Arial" panose="020B0604020202020204" pitchFamily="34" charset="0"/>
                        </a:rPr>
                        <a:t>how</a:t>
                      </a:r>
                      <a:r>
                        <a:rPr lang="en-US" sz="1100" b="0" i="0" baseline="0" dirty="0">
                          <a:latin typeface="Arial" panose="020B0604020202020204" pitchFamily="34" charset="0"/>
                          <a:cs typeface="Arial" panose="020B0604020202020204" pitchFamily="34" charset="0"/>
                        </a:rPr>
                        <a:t> you challenge can impact its effectiveness. Tapping</a:t>
                      </a:r>
                      <a:r>
                        <a:rPr lang="en-US" sz="1100" b="0" baseline="0" dirty="0">
                          <a:latin typeface="Arial" panose="020B0604020202020204" pitchFamily="34" charset="0"/>
                          <a:cs typeface="Arial" panose="020B0604020202020204" pitchFamily="34" charset="0"/>
                        </a:rPr>
                        <a:t> into the other two tactics can help. </a:t>
                      </a:r>
                    </a:p>
                    <a:p>
                      <a:pPr marL="171450" marR="0" lvl="0" indent="-171450" algn="l" defTabSz="457200" rtl="0" eaLnBrk="0" fontAlgn="base" latinLnBrk="0" hangingPunct="0">
                        <a:lnSpc>
                          <a:spcPct val="100000"/>
                        </a:lnSpc>
                        <a:spcBef>
                          <a:spcPts val="600"/>
                        </a:spcBef>
                        <a:spcAft>
                          <a:spcPts val="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For example, connection and rapport will help others be more receptive to your challenging actions, and with more accurate knowledge (from learning), you are more equipped to challenge stigma when you see it.</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2551284"/>
                  </a:ext>
                </a:extLst>
              </a:tr>
              <a:tr h="271018">
                <a:tc>
                  <a:txBody>
                    <a:bodyPr/>
                    <a:lstStyle/>
                    <a:p>
                      <a:pPr algn="ctr">
                        <a:spcBef>
                          <a:spcPts val="0"/>
                        </a:spcBef>
                        <a:spcAft>
                          <a:spcPts val="600"/>
                        </a:spcAft>
                      </a:pPr>
                      <a:r>
                        <a:rPr lang="en-US" sz="1100" b="1" i="0" dirty="0">
                          <a:solidFill>
                            <a:schemeClr val="tx1"/>
                          </a:solidFill>
                          <a:latin typeface="Arial" panose="020B0604020202020204" pitchFamily="34" charset="0"/>
                          <a:cs typeface="Arial" panose="020B0604020202020204" pitchFamily="34" charset="0"/>
                        </a:rPr>
                        <a:t>5.</a:t>
                      </a: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lvl="0" indent="0" defTabSz="914400" eaLnBrk="0" fontAlgn="base" hangingPunct="0">
                        <a:spcBef>
                          <a:spcPct val="0"/>
                        </a:spcBef>
                        <a:spcAft>
                          <a:spcPts val="600"/>
                        </a:spcAft>
                        <a:buFont typeface="Arial" panose="020B0604020202020204" pitchFamily="34" charset="0"/>
                        <a:buNone/>
                        <a:defRPr/>
                      </a:pPr>
                      <a:r>
                        <a:rPr lang="en-US" sz="1100" b="1" dirty="0">
                          <a:solidFill>
                            <a:schemeClr val="tx1"/>
                          </a:solidFill>
                          <a:latin typeface="Arial" panose="020B0604020202020204" pitchFamily="34" charset="0"/>
                          <a:cs typeface="Arial" panose="020B0604020202020204" pitchFamily="34" charset="0"/>
                        </a:rPr>
                        <a:t>Transition.</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196677901"/>
                  </a:ext>
                </a:extLst>
              </a:tr>
              <a:tr h="645432">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defTabSz="914400" eaLnBrk="0" fontAlgn="base" hangingPunct="0">
                        <a:spcBef>
                          <a:spcPct val="0"/>
                        </a:spcBef>
                        <a:spcAft>
                          <a:spcPts val="600"/>
                        </a:spcAft>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Now, let’s get in some practice deliberately </a:t>
                      </a:r>
                      <a:br>
                        <a:rPr lang="en-US" sz="1100" dirty="0">
                          <a:solidFill>
                            <a:schemeClr val="tx1"/>
                          </a:solidFill>
                          <a:latin typeface="Arial" panose="020B0604020202020204" pitchFamily="34" charset="0"/>
                          <a:cs typeface="Arial" panose="020B0604020202020204" pitchFamily="34" charset="0"/>
                        </a:rPr>
                      </a:br>
                      <a:r>
                        <a:rPr lang="en-US" sz="1100" dirty="0">
                          <a:solidFill>
                            <a:schemeClr val="tx1"/>
                          </a:solidFill>
                          <a:latin typeface="Arial" panose="020B0604020202020204" pitchFamily="34" charset="0"/>
                          <a:cs typeface="Arial" panose="020B0604020202020204" pitchFamily="34" charset="0"/>
                        </a:rPr>
                        <a:t>using</a:t>
                      </a:r>
                      <a:r>
                        <a:rPr lang="en-US" sz="1100" baseline="0" dirty="0">
                          <a:solidFill>
                            <a:schemeClr val="tx1"/>
                          </a:solidFill>
                          <a:latin typeface="Arial" panose="020B0604020202020204" pitchFamily="34" charset="0"/>
                          <a:cs typeface="Arial" panose="020B0604020202020204" pitchFamily="34" charset="0"/>
                        </a:rPr>
                        <a:t> these tactics to fight stigma.</a:t>
                      </a:r>
                      <a:endParaRPr lang="en-US" sz="1100" dirty="0">
                        <a:solidFill>
                          <a:schemeClr val="tx1"/>
                        </a:solidFill>
                        <a:latin typeface="Arial" panose="020B0604020202020204" pitchFamily="34" charset="0"/>
                        <a:cs typeface="Arial" panose="020B0604020202020204" pitchFamily="34" charset="0"/>
                      </a:endParaRP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5069523"/>
                  </a:ext>
                </a:extLst>
              </a:tr>
            </a:tbl>
          </a:graphicData>
        </a:graphic>
      </p:graphicFrame>
      <p:sp>
        <p:nvSpPr>
          <p:cNvPr id="5" name="Rectangle 4"/>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7-B</a:t>
            </a:r>
          </a:p>
        </p:txBody>
      </p:sp>
      <p:sp>
        <p:nvSpPr>
          <p:cNvPr id="7" name="TextBox 6"/>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
        <p:nvSpPr>
          <p:cNvPr id="8" name="TextBox 7">
            <a:extLst>
              <a:ext uri="{FF2B5EF4-FFF2-40B4-BE49-F238E27FC236}">
                <a16:creationId xmlns:a16="http://schemas.microsoft.com/office/drawing/2014/main" id="{BB9C0D5C-C1FD-43A1-8D25-2CB4A0CBD14B}"/>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2168726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graphicFrame>
        <p:nvGraphicFramePr>
          <p:cNvPr id="6" name="Table 5"/>
          <p:cNvGraphicFramePr>
            <a:graphicFrameLocks noGrp="1"/>
          </p:cNvGraphicFramePr>
          <p:nvPr>
            <p:extLst>
              <p:ext uri="{D42A27DB-BD31-4B8C-83A1-F6EECF244321}">
                <p14:modId xmlns:p14="http://schemas.microsoft.com/office/powerpoint/2010/main" val="2846894252"/>
              </p:ext>
            </p:extLst>
          </p:nvPr>
        </p:nvGraphicFramePr>
        <p:xfrm>
          <a:off x="192589" y="3257839"/>
          <a:ext cx="4043177" cy="5510409"/>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574137">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solidFill>
                            <a:schemeClr val="tx1"/>
                          </a:solidFill>
                          <a:latin typeface="Arial" panose="020B0604020202020204" pitchFamily="34" charset="0"/>
                          <a:cs typeface="Arial" panose="020B0604020202020204" pitchFamily="34" charset="0"/>
                        </a:rPr>
                        <a:t>Facilitate</a:t>
                      </a:r>
                      <a:r>
                        <a:rPr lang="en-US" sz="1100" b="1" baseline="0" dirty="0">
                          <a:solidFill>
                            <a:schemeClr val="tx1"/>
                          </a:solidFill>
                          <a:latin typeface="Arial" panose="020B0604020202020204" pitchFamily="34" charset="0"/>
                          <a:cs typeface="Arial" panose="020B0604020202020204" pitchFamily="34" charset="0"/>
                        </a:rPr>
                        <a:t> Part 1 of the Practical Exercise.</a:t>
                      </a:r>
                      <a:endParaRPr lang="en-US" sz="1100" b="1" dirty="0">
                        <a:solidFill>
                          <a:schemeClr val="tx1"/>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endParaRPr lang="en-US" sz="100" dirty="0">
                        <a:latin typeface="Arial" panose="020B0604020202020204" pitchFamily="34" charset="0"/>
                        <a:cs typeface="Arial" panose="020B0604020202020204" pitchFamily="34" charset="0"/>
                      </a:endParaRPr>
                    </a:p>
                  </a:txBody>
                  <a:tcPr marL="93050" marR="93050" marT="50458" marB="504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 b="1" i="1" strike="noStrike" kern="1200" dirty="0">
                        <a:solidFill>
                          <a:schemeClr val="tx1"/>
                        </a:solidFill>
                        <a:effectLst/>
                        <a:latin typeface="Arial" panose="020B0604020202020204" pitchFamily="34" charset="0"/>
                        <a:ea typeface="+mn-ea"/>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0691">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1100" b="1" dirty="0">
                          <a:solidFill>
                            <a:schemeClr val="tx1"/>
                          </a:solidFill>
                          <a:latin typeface="Arial" panose="020B0604020202020204" pitchFamily="34" charset="0"/>
                          <a:cs typeface="Arial" panose="020B0604020202020204" pitchFamily="34" charset="0"/>
                        </a:rPr>
                        <a:t>Set up the practical exercise (PE)</a:t>
                      </a:r>
                      <a:r>
                        <a:rPr lang="en-US" sz="1100" b="1" baseline="0" dirty="0">
                          <a:solidFill>
                            <a:schemeClr val="tx1"/>
                          </a:solidFill>
                          <a:latin typeface="Arial" panose="020B0604020202020204" pitchFamily="34" charset="0"/>
                          <a:cs typeface="Arial" panose="020B0604020202020204" pitchFamily="34" charset="0"/>
                        </a:rPr>
                        <a:t> and state the intent.</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1776494">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This is a three-part practical exercise that you will work through in small groups. </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After each part, we will debrief before moving to the next. This will give you the opportunity to hear ideas, experiences, and perspectives from other groups.</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intent of this practical exercise is to be able to process the steps you might take to fight stigma when you encounter it in your unit, with your battle buddy, or yourself so that you are more equipped to do so when you leave this training.</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2107">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Conduct Part 1 of the PE: Using the tactics.</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61992608"/>
                  </a:ext>
                </a:extLst>
              </a:tr>
              <a:tr h="1776494">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Here’s the scenario for Part 1.</a:t>
                      </a:r>
                    </a:p>
                    <a:p>
                      <a:pPr marL="171450" indent="-171450">
                        <a:spcBef>
                          <a:spcPts val="600"/>
                        </a:spcBef>
                        <a:buFont typeface="Arial" panose="020B0604020202020204" pitchFamily="34" charset="0"/>
                        <a:buChar char="•"/>
                      </a:pPr>
                      <a:r>
                        <a:rPr lang="en-US" sz="1100" kern="1200" dirty="0">
                          <a:solidFill>
                            <a:schemeClr val="dk1"/>
                          </a:solidFill>
                          <a:effectLst/>
                          <a:latin typeface="Arial" panose="020B0604020202020204" pitchFamily="34" charset="0"/>
                          <a:ea typeface="+mn-ea"/>
                          <a:cs typeface="Arial" panose="020B0604020202020204" pitchFamily="34" charset="0"/>
                        </a:rPr>
                        <a:t>CPL Smith has been tasked with supervising a weapons cleaning detail outside the orderly room. There are members from all of the platoons in the company participating. While cleaning a weapon, he hears two Soldiers from 2nd PLT talking about SPC David and that he has been going to behavioral health and they can’t believe that he is even allowed to touch a weapon.</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7164900"/>
                  </a:ext>
                </a:extLst>
              </a:tr>
            </a:tbl>
          </a:graphicData>
        </a:graphic>
      </p:graphicFrame>
      <p:sp>
        <p:nvSpPr>
          <p:cNvPr id="8" name="TextBox 7"/>
          <p:cNvSpPr txBox="1"/>
          <p:nvPr/>
        </p:nvSpPr>
        <p:spPr>
          <a:xfrm>
            <a:off x="0" y="9011283"/>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8-A</a:t>
            </a:r>
          </a:p>
        </p:txBody>
      </p:sp>
      <p:sp>
        <p:nvSpPr>
          <p:cNvPr id="11" name="TextBox 10"/>
          <p:cNvSpPr txBox="1"/>
          <p:nvPr/>
        </p:nvSpPr>
        <p:spPr>
          <a:xfrm>
            <a:off x="7313" y="34425"/>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10" name="Isosceles Triangle 9"/>
          <p:cNvSpPr/>
          <p:nvPr/>
        </p:nvSpPr>
        <p:spPr>
          <a:xfrm rot="5400000">
            <a:off x="4057400" y="8613648"/>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3739595" y="3412395"/>
            <a:ext cx="412292" cy="307777"/>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a:t>
            </a:r>
            <a:endParaRPr lang="en-US" sz="1400" dirty="0"/>
          </a:p>
        </p:txBody>
      </p:sp>
      <p:sp>
        <p:nvSpPr>
          <p:cNvPr id="9" name="TextBox 8">
            <a:extLst>
              <a:ext uri="{FF2B5EF4-FFF2-40B4-BE49-F238E27FC236}">
                <a16:creationId xmlns:a16="http://schemas.microsoft.com/office/drawing/2014/main" id="{54732FC2-FCEC-4DB9-A049-F7FEE5CE3753}"/>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marL="0" marR="0" lvl="0" indent="0" algn="l" defTabSz="916093"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Garamond" pitchFamily="18" charset="0"/>
              <a:ea typeface="+mn-ea"/>
              <a:cs typeface="+mn-cs"/>
            </a:endParaRPr>
          </a:p>
          <a:p>
            <a:pPr marL="0" marR="0" lvl="0" indent="0" algn="l" defTabSz="916093"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Garamond" pitchFamily="18" charset="0"/>
              <a:ea typeface="+mn-ea"/>
              <a:cs typeface="+mn-cs"/>
            </a:endParaRPr>
          </a:p>
          <a:p>
            <a:pPr marL="0" marR="0" lvl="0" indent="0" algn="l" defTabSz="916093"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2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NOTE:</a:t>
            </a:r>
            <a:r>
              <a:rPr kumimoji="0" lang="en-US"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Encourage small groups of 3-5 Soldiers as this size promotes a task-focus and optimal engagement from all members.]</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182664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17180726"/>
              </p:ext>
            </p:extLst>
          </p:nvPr>
        </p:nvGraphicFramePr>
        <p:xfrm>
          <a:off x="198437" y="384640"/>
          <a:ext cx="4114800" cy="4898764"/>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3704567">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 your small groups, consider the scenario along with the tactics of learn, connect, and challenge, and discuss the question:</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[ASK] </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What should CPL Smith do? </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NOTE</a:t>
                      </a: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Allow small group discussions. </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Then, restate the question and let a couple of groups share their key ideas. When Soldiers offer their ideas, help them to connect their actions to 1 of the 3 tactics (learn, connect, challenge) without forcing it. Example responses might include</a:t>
                      </a:r>
                    </a:p>
                    <a:p>
                      <a:pPr marL="511175" marR="0" lvl="0" indent="-17145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Challenge: “That’s not how we talk about other Soldiers in this unit.” “Talking like that is disrespectful.”</a:t>
                      </a:r>
                    </a:p>
                    <a:p>
                      <a:pPr marL="511175" marR="0" lvl="0" indent="-17145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Learn/Education: “Soldiers go to behavioral health for a lot of reasons, that doesn’t make them unfit for duty.”</a:t>
                      </a:r>
                    </a:p>
                    <a:p>
                      <a:pPr marL="511175" marR="0" lvl="0" indent="-17145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Connect: </a:t>
                      </a:r>
                      <a:r>
                        <a:rPr kumimoji="0" lang="en-US" sz="11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Soldiers from the detail, including SPC David, observe CPL Smith challenge the behavior, which shows he cares and builds a sense of trust.</a:t>
                      </a: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marL="93050" marR="93050" marT="92964" marB="929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9311">
                <a:tc>
                  <a:txBody>
                    <a:bodyPr/>
                    <a:lstStyle/>
                    <a:p>
                      <a:pPr algn="ctr">
                        <a:spcBef>
                          <a:spcPts val="0"/>
                        </a:spcBef>
                        <a:spcAft>
                          <a:spcPts val="600"/>
                        </a:spcAft>
                      </a:pPr>
                      <a:r>
                        <a:rPr lang="en-US" sz="1100" b="1" i="0" dirty="0">
                          <a:solidFill>
                            <a:schemeClr val="tx1"/>
                          </a:solidFill>
                          <a:latin typeface="Arial" panose="020B0604020202020204" pitchFamily="34" charset="0"/>
                          <a:cs typeface="Arial" panose="020B0604020202020204" pitchFamily="34" charset="0"/>
                        </a:rPr>
                        <a:t>3.</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Transition.</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594687709"/>
                  </a:ext>
                </a:extLst>
              </a:tr>
              <a:tr h="549268">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Let’s move on to Part 2. </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7296563"/>
                  </a:ext>
                </a:extLst>
              </a:tr>
            </a:tbl>
          </a:graphicData>
        </a:graphic>
      </p:graphicFrame>
      <p:sp>
        <p:nvSpPr>
          <p:cNvPr id="5" name="Rectangle 4"/>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8-B</a:t>
            </a:r>
          </a:p>
        </p:txBody>
      </p:sp>
      <p:sp>
        <p:nvSpPr>
          <p:cNvPr id="7" name="TextBox 6"/>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
        <p:nvSpPr>
          <p:cNvPr id="9" name="TextBox 8">
            <a:extLst>
              <a:ext uri="{FF2B5EF4-FFF2-40B4-BE49-F238E27FC236}">
                <a16:creationId xmlns:a16="http://schemas.microsoft.com/office/drawing/2014/main" id="{3E9E08CD-1EDB-4107-9523-4A614A34631F}"/>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517042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graphicFrame>
        <p:nvGraphicFramePr>
          <p:cNvPr id="6" name="Table 5"/>
          <p:cNvGraphicFramePr>
            <a:graphicFrameLocks noGrp="1"/>
          </p:cNvGraphicFramePr>
          <p:nvPr>
            <p:extLst>
              <p:ext uri="{D42A27DB-BD31-4B8C-83A1-F6EECF244321}">
                <p14:modId xmlns:p14="http://schemas.microsoft.com/office/powerpoint/2010/main" val="1525117424"/>
              </p:ext>
            </p:extLst>
          </p:nvPr>
        </p:nvGraphicFramePr>
        <p:xfrm>
          <a:off x="192589" y="3257839"/>
          <a:ext cx="4043177" cy="5359023"/>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598210">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solidFill>
                            <a:schemeClr val="tx1"/>
                          </a:solidFill>
                          <a:latin typeface="Arial" panose="020B0604020202020204" pitchFamily="34" charset="0"/>
                          <a:cs typeface="Arial" panose="020B0604020202020204" pitchFamily="34" charset="0"/>
                        </a:rPr>
                        <a:t>Facilitate</a:t>
                      </a:r>
                      <a:r>
                        <a:rPr lang="en-US" sz="1100" b="1" baseline="0" dirty="0">
                          <a:solidFill>
                            <a:schemeClr val="tx1"/>
                          </a:solidFill>
                          <a:latin typeface="Arial" panose="020B0604020202020204" pitchFamily="34" charset="0"/>
                          <a:cs typeface="Arial" panose="020B0604020202020204" pitchFamily="34" charset="0"/>
                        </a:rPr>
                        <a:t> Part 2 of the Practical Exercise.</a:t>
                      </a:r>
                      <a:endParaRPr lang="en-US" sz="1100" b="1" dirty="0">
                        <a:solidFill>
                          <a:schemeClr val="tx1"/>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2091">
                <a:tc>
                  <a:txBody>
                    <a:bodyPr/>
                    <a:lstStyle/>
                    <a:p>
                      <a:endParaRPr lang="en-US" sz="100" dirty="0">
                        <a:latin typeface="Arial" panose="020B0604020202020204" pitchFamily="34" charset="0"/>
                        <a:cs typeface="Arial" panose="020B0604020202020204" pitchFamily="34" charset="0"/>
                      </a:endParaRPr>
                    </a:p>
                  </a:txBody>
                  <a:tcPr marL="93050" marR="93050" marT="50458" marB="504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 b="1" i="1" strike="noStrike" kern="1200" dirty="0">
                        <a:solidFill>
                          <a:schemeClr val="tx1"/>
                        </a:solidFill>
                        <a:effectLst/>
                        <a:latin typeface="Arial" panose="020B0604020202020204" pitchFamily="34" charset="0"/>
                        <a:ea typeface="+mn-ea"/>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0008">
                <a:tc>
                  <a:txBody>
                    <a:bodyPr/>
                    <a:lstStyle/>
                    <a:p>
                      <a:pPr algn="ctr">
                        <a:spcBef>
                          <a:spcPts val="0"/>
                        </a:spcBef>
                        <a:spcAft>
                          <a:spcPts val="600"/>
                        </a:spcAft>
                      </a:pPr>
                      <a:r>
                        <a:rPr lang="en-US" sz="1100" b="1" i="0" dirty="0">
                          <a:solidFill>
                            <a:schemeClr val="tx1"/>
                          </a:solidFill>
                          <a:latin typeface="Arial" panose="020B0604020202020204" pitchFamily="34" charset="0"/>
                          <a:cs typeface="Arial" panose="020B0604020202020204" pitchFamily="34" charset="0"/>
                        </a:rPr>
                        <a:t>1.</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Conduct Part 2 of the PE: Using the ACE process.</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2009856">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After taking immediate action – such as challenging the stigmatizing behavior or educating the other Soldiers that receiving behavioral health care does not make a Soldier unfit for duty, CPL Smith resumes cleaning a weapon. Then, CPL Smith notices that SPC David, who is one of the Soldiers from another platoon, has moved away from the group and is not participating in the way he was before the incident with the two Soldiers that CPL Smith corrected.</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 your small groups, consider the scenario, and discuss the question:</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[ASK] </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How can CPL Smith use the steps of ACE to check in on SPC David?</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NOTE</a:t>
                      </a: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Encourage Soldiers to be specific in how they would use each step. Allow small group discussions. </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Then, restate the question and let a couple of groups share their key ideas. Example responses might include</a:t>
                      </a:r>
                    </a:p>
                    <a:p>
                      <a:pPr marL="457200" marR="0" lvl="0" indent="-117475"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ASK: “I noticed when they were talking that it impacted you. What they said was disrespectful and wrong. Are you doing okay?”</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0" y="9011283"/>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9</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 name="TextBox 10"/>
          <p:cNvSpPr txBox="1"/>
          <p:nvPr/>
        </p:nvSpPr>
        <p:spPr>
          <a:xfrm>
            <a:off x="7313" y="34425"/>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10" name="Isosceles Triangle 9"/>
          <p:cNvSpPr/>
          <p:nvPr/>
        </p:nvSpPr>
        <p:spPr>
          <a:xfrm rot="5400000">
            <a:off x="4057400" y="8613648"/>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3739595" y="3412395"/>
            <a:ext cx="412292" cy="307777"/>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a:t>
            </a:r>
            <a:endParaRPr lang="en-US" sz="1400" dirty="0"/>
          </a:p>
        </p:txBody>
      </p:sp>
      <p:sp>
        <p:nvSpPr>
          <p:cNvPr id="9" name="TextBox 8">
            <a:extLst>
              <a:ext uri="{FF2B5EF4-FFF2-40B4-BE49-F238E27FC236}">
                <a16:creationId xmlns:a16="http://schemas.microsoft.com/office/drawing/2014/main" id="{54DD4BB3-7D29-42C3-8CB5-ED26D002ACBA}"/>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1979183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11355316"/>
              </p:ext>
            </p:extLst>
          </p:nvPr>
        </p:nvGraphicFramePr>
        <p:xfrm>
          <a:off x="198437" y="384639"/>
          <a:ext cx="4114800" cy="3486220"/>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1101230">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117475"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CARE: CPL Smith could actively listen by giving SPC David his undivided attention, and encourage SPC David to share his experience; normalizing going to behavioral health</a:t>
                      </a:r>
                    </a:p>
                    <a:p>
                      <a:pPr marL="457200" marR="0" lvl="0" indent="-117475"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ESCORT: CPL Smith could e</a:t>
                      </a:r>
                      <a:r>
                        <a:rPr kumimoji="0" lang="en-US" sz="11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scort</a:t>
                      </a:r>
                      <a:r>
                        <a:rPr kumimoji="0" lang="en-US" sz="1100" b="0" i="1"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SPC David back to the detail to normalize going to behavioral health;</a:t>
                      </a:r>
                      <a:r>
                        <a:rPr kumimoji="0" lang="en-US" sz="11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100" b="0" i="1"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help him transition back into the task and positively interacting with the</a:t>
                      </a:r>
                      <a:r>
                        <a:rPr kumimoji="0" lang="en-US" sz="11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other Soldiers. </a:t>
                      </a:r>
                    </a:p>
                    <a:p>
                      <a:pPr marL="457200" marR="0" lvl="0" indent="-117475"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During the conversation with SPC David, if any risk factors or warning signs are indicated, then he could consider escorting to a helping resource.</a:t>
                      </a: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7478">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Transition.</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60557399"/>
                  </a:ext>
                </a:extLst>
              </a:tr>
              <a:tr h="551094">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Let’s now move on to Part 3.</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782692"/>
                  </a:ext>
                </a:extLst>
              </a:tr>
            </a:tbl>
          </a:graphicData>
        </a:graphic>
      </p:graphicFrame>
      <p:sp>
        <p:nvSpPr>
          <p:cNvPr id="5" name="Rectangle 4"/>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dirty="0">
                <a:ln>
                  <a:noFill/>
                </a:ln>
                <a:solidFill>
                  <a:prstClr val="black"/>
                </a:solidFill>
                <a:effectLst/>
                <a:uLnTx/>
                <a:uFillTx/>
                <a:latin typeface="Calibri" panose="020F0502020204030204"/>
                <a:ea typeface="+mn-ea"/>
                <a:cs typeface="+mn-cs"/>
              </a:rPr>
              <a:t>9</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7" name="TextBox 6"/>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
        <p:nvSpPr>
          <p:cNvPr id="8" name="TextBox 7">
            <a:extLst>
              <a:ext uri="{FF2B5EF4-FFF2-40B4-BE49-F238E27FC236}">
                <a16:creationId xmlns:a16="http://schemas.microsoft.com/office/drawing/2014/main" id="{0B0AC392-AEA4-423B-A8E9-1447B53569C8}"/>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139036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i</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8" name="Rectangle 7">
            <a:extLst>
              <a:ext uri="{FF2B5EF4-FFF2-40B4-BE49-F238E27FC236}">
                <a16:creationId xmlns:a16="http://schemas.microsoft.com/office/drawing/2014/main" id="{AEC42057-D85E-47D2-A21F-F43475273095}"/>
              </a:ext>
            </a:extLst>
          </p:cNvPr>
          <p:cNvSpPr/>
          <p:nvPr/>
        </p:nvSpPr>
        <p:spPr>
          <a:xfrm>
            <a:off x="840958" y="722175"/>
            <a:ext cx="5415463" cy="400772"/>
          </a:xfrm>
          <a:prstGeom prst="rect">
            <a:avLst/>
          </a:prstGeom>
          <a:solidFill>
            <a:srgbClr val="FFCC00"/>
          </a:solidFill>
          <a:ln w="25400" cap="flat" cmpd="sng" algn="ctr">
            <a:solidFill>
              <a:srgbClr val="00956F"/>
            </a:solidFill>
            <a:prstDash val="solid"/>
            <a:miter lim="800000"/>
          </a:ln>
          <a:effectLst/>
        </p:spPr>
        <p:txBody>
          <a:bodyPr lIns="91421" tIns="45710" rIns="91421" bIns="4571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Introduction</a:t>
            </a:r>
          </a:p>
        </p:txBody>
      </p:sp>
      <p:sp>
        <p:nvSpPr>
          <p:cNvPr id="9" name="Notes Placeholder 2">
            <a:extLst>
              <a:ext uri="{FF2B5EF4-FFF2-40B4-BE49-F238E27FC236}">
                <a16:creationId xmlns:a16="http://schemas.microsoft.com/office/drawing/2014/main" id="{123A3408-FA24-4A31-93B2-FE6FD6BB19F5}"/>
              </a:ext>
            </a:extLst>
          </p:cNvPr>
          <p:cNvSpPr txBox="1">
            <a:spLocks/>
          </p:cNvSpPr>
          <p:nvPr/>
        </p:nvSpPr>
        <p:spPr>
          <a:xfrm>
            <a:off x="471033" y="1326377"/>
            <a:ext cx="6025896" cy="6961096"/>
          </a:xfrm>
          <a:prstGeom prst="rect">
            <a:avLst/>
          </a:prstGeom>
        </p:spPr>
        <p:txBody>
          <a:bodyPr lIns="97081" tIns="48540" rIns="97081" bIns="48540"/>
          <a:lst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14400">
              <a:spcBef>
                <a:spcPts val="0"/>
              </a:spcBef>
              <a:spcAft>
                <a:spcPts val="0"/>
              </a:spcAft>
            </a:pPr>
            <a:endParaRPr lang="en-US" sz="1050" dirty="0">
              <a:solidFill>
                <a:prstClr val="black"/>
              </a:solidFill>
              <a:latin typeface="Verdana" panose="020B0604030504040204" pitchFamily="34" charset="0"/>
              <a:ea typeface="Verdana" panose="020B0604030504040204" pitchFamily="34" charset="0"/>
            </a:endParaRPr>
          </a:p>
          <a:p>
            <a:pPr defTabSz="914400">
              <a:spcBef>
                <a:spcPts val="0"/>
              </a:spcBef>
              <a:spcAft>
                <a:spcPts val="0"/>
              </a:spcAft>
            </a:pPr>
            <a:endParaRPr lang="en-US" sz="1050" dirty="0">
              <a:solidFill>
                <a:prstClr val="black"/>
              </a:solidFill>
              <a:latin typeface="Verdana" panose="020B0604030504040204" pitchFamily="34" charset="0"/>
              <a:ea typeface="Verdana" panose="020B0604030504040204" pitchFamily="34" charset="0"/>
            </a:endParaRPr>
          </a:p>
        </p:txBody>
      </p:sp>
      <p:sp>
        <p:nvSpPr>
          <p:cNvPr id="2" name="Notes Placeholder 1"/>
          <p:cNvSpPr>
            <a:spLocks noGrp="1"/>
          </p:cNvSpPr>
          <p:nvPr>
            <p:ph type="body" idx="1"/>
          </p:nvPr>
        </p:nvSpPr>
        <p:spPr>
          <a:xfrm>
            <a:off x="840958" y="1326377"/>
            <a:ext cx="5415463" cy="7688970"/>
          </a:xfrm>
          <a:prstGeom prst="rect">
            <a:avLst/>
          </a:prstGeom>
        </p:spPr>
        <p:txBody>
          <a:bodyPr/>
          <a:lstStyle/>
          <a:p>
            <a:pPr defTabSz="478734"/>
            <a:r>
              <a:rPr lang="en-US" dirty="0">
                <a:solidFill>
                  <a:prstClr val="black"/>
                </a:solidFill>
                <a:latin typeface="Arial" panose="020B0604020202020204" pitchFamily="34" charset="0"/>
                <a:cs typeface="Arial" panose="020B0604020202020204" pitchFamily="34" charset="0"/>
              </a:rPr>
              <a:t>The Army Suicide Prevention Program was instituted by CSA General John A. Wickham in 1984. Since that time, suicide prevention and awareness has evolved. In 2009, Ask, Care, Escort (ACE) training was introduced to update existing suicide prevention training and to respond to a rise in suicide rates. </a:t>
            </a:r>
          </a:p>
          <a:p>
            <a:pPr defTabSz="478734"/>
            <a:endParaRPr lang="en-US" dirty="0">
              <a:solidFill>
                <a:prstClr val="black"/>
              </a:solidFill>
              <a:latin typeface="Arial" panose="020B0604020202020204" pitchFamily="34" charset="0"/>
              <a:cs typeface="Arial" panose="020B0604020202020204" pitchFamily="34" charset="0"/>
            </a:endParaRPr>
          </a:p>
          <a:p>
            <a:pPr defTabSz="478734"/>
            <a:r>
              <a:rPr lang="en-US" dirty="0">
                <a:solidFill>
                  <a:prstClr val="black"/>
                </a:solidFill>
                <a:latin typeface="Arial" panose="020B0604020202020204" pitchFamily="34" charset="0"/>
                <a:cs typeface="Arial" panose="020B0604020202020204" pitchFamily="34" charset="0"/>
              </a:rPr>
              <a:t>ACE training introduced suicide prevention and intervention concepts that had proven successful outside of the Army. Its primary goals were to increase suicide awareness and improve the ability of Soldiers to identify team members who may be suicidal and get them to help. </a:t>
            </a:r>
          </a:p>
          <a:p>
            <a:pPr defTabSz="478734"/>
            <a:endParaRPr lang="en-US" dirty="0">
              <a:solidFill>
                <a:prstClr val="black"/>
              </a:solidFill>
              <a:latin typeface="Arial" panose="020B0604020202020204" pitchFamily="34" charset="0"/>
              <a:cs typeface="Arial" panose="020B0604020202020204" pitchFamily="34" charset="0"/>
            </a:endParaRPr>
          </a:p>
          <a:p>
            <a:pPr defTabSz="478734"/>
            <a:r>
              <a:rPr lang="en-US" dirty="0">
                <a:solidFill>
                  <a:prstClr val="black"/>
                </a:solidFill>
                <a:latin typeface="Arial" panose="020B0604020202020204" pitchFamily="34" charset="0"/>
                <a:cs typeface="Arial" panose="020B0604020202020204" pitchFamily="34" charset="0"/>
              </a:rPr>
              <a:t>In 2018, ACE training was updated to highlight its use not only during a crisis, but also before one occurs by incorporating Army team building and unit cohesion concepts. This training is aligned with the Center for Disease Control and Prevention's strategic comprehensive public health approach to suicide prevention.</a:t>
            </a:r>
          </a:p>
          <a:p>
            <a:pPr defTabSz="478734"/>
            <a:endParaRPr lang="en-US" dirty="0">
              <a:solidFill>
                <a:prstClr val="black"/>
              </a:solidFill>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In 2022, the </a:t>
            </a:r>
            <a:r>
              <a:rPr lang="en-US" dirty="0">
                <a:latin typeface="Arial" panose="020B0604020202020204" pitchFamily="34" charset="0"/>
                <a:ea typeface="Calibri" panose="020F0502020204030204" pitchFamily="34" charset="0"/>
                <a:cs typeface="Arial" panose="020B0604020202020204" pitchFamily="34" charset="0"/>
              </a:rPr>
              <a:t>ACE suicide prevention and intervention material was updated yet again and coined ACE Base + 1. The training now consists of a base module along with a menu of “+1” modules that the unit’s command team can choose from based upon the unit’s needs. Together, the base module and the +1 module make up the mandatory one hour of annual suicide prevention and intervention training. </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cs typeface="Arial" panose="020B0604020202020204" pitchFamily="34" charset="0"/>
              </a:rPr>
              <a:t>In addition to the tailored training approach, the training is now designed to be more interactive and conversational. In contrast to a traditional “annual briefing,” ACE Base +1 is an “annual conversation” at platoon level where Soldiers in the platoon are able to discuss how they can take care of one another on a human level as it pertains to suicide prevention and intervention.</a:t>
            </a:r>
          </a:p>
          <a:p>
            <a:pPr defTabSz="478734"/>
            <a:endParaRPr lang="en-US" dirty="0">
              <a:solidFill>
                <a:prstClr val="black"/>
              </a:solidFill>
              <a:latin typeface="Arial" panose="020B0604020202020204" pitchFamily="34" charset="0"/>
              <a:cs typeface="Arial" panose="020B0604020202020204" pitchFamily="34" charset="0"/>
            </a:endParaRPr>
          </a:p>
          <a:p>
            <a:pPr defTabSz="478734"/>
            <a:r>
              <a:rPr lang="en-US" dirty="0">
                <a:solidFill>
                  <a:prstClr val="black"/>
                </a:solidFill>
                <a:latin typeface="Arial" panose="020B0604020202020204" pitchFamily="34" charset="0"/>
                <a:cs typeface="Arial" panose="020B0604020202020204" pitchFamily="34" charset="0"/>
              </a:rPr>
              <a:t>In 2023, the Army’s suicide prevention and intervention training expanded to include a tailored curriculum for the Soldiers’ Circle of Support members and DA Civilians. A Soldier’s Circle of Support includes anyone whom the Soldier considers to be a priority within their support system, such as a spouse, significant other, parent, sibling, other family member, mentor, and friend. </a:t>
            </a:r>
            <a:r>
              <a:rPr lang="en-US" dirty="0">
                <a:latin typeface="Arial" panose="020B0604020202020204" pitchFamily="34" charset="0"/>
                <a:ea typeface="Calibri" panose="020F0502020204030204" pitchFamily="34" charset="0"/>
                <a:cs typeface="Arial" panose="020B0604020202020204" pitchFamily="34" charset="0"/>
              </a:rPr>
              <a:t>The intent is that offering Circle of Support members the same knowledge and skills while using the same language and strategies can enable conversation between the Circle of Support member(s) and the Soldier regarding suicide prevention and intervention. What’s more, it can promote effective communication, bolster protective factors like increased cohesion and connection, and increase suicide prevention efforts within the whole Army Family.</a:t>
            </a:r>
            <a:endParaRPr lang="en-US" dirty="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D2D8BBF-57F7-4A1D-A19C-E553F3666924}"/>
              </a:ext>
            </a:extLst>
          </p:cNvPr>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2497717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graphicFrame>
        <p:nvGraphicFramePr>
          <p:cNvPr id="6" name="Table 5"/>
          <p:cNvGraphicFramePr>
            <a:graphicFrameLocks noGrp="1"/>
          </p:cNvGraphicFramePr>
          <p:nvPr>
            <p:extLst>
              <p:ext uri="{D42A27DB-BD31-4B8C-83A1-F6EECF244321}">
                <p14:modId xmlns:p14="http://schemas.microsoft.com/office/powerpoint/2010/main" val="332581671"/>
              </p:ext>
            </p:extLst>
          </p:nvPr>
        </p:nvGraphicFramePr>
        <p:xfrm>
          <a:off x="192589" y="3257839"/>
          <a:ext cx="4043177" cy="5845358"/>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598210">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solidFill>
                            <a:schemeClr val="tx1"/>
                          </a:solidFill>
                          <a:latin typeface="Arial" panose="020B0604020202020204" pitchFamily="34" charset="0"/>
                          <a:cs typeface="Arial" panose="020B0604020202020204" pitchFamily="34" charset="0"/>
                        </a:rPr>
                        <a:t>Facilitate</a:t>
                      </a:r>
                      <a:r>
                        <a:rPr lang="en-US" sz="1100" b="1" baseline="0" dirty="0">
                          <a:solidFill>
                            <a:schemeClr val="tx1"/>
                          </a:solidFill>
                          <a:latin typeface="Arial" panose="020B0604020202020204" pitchFamily="34" charset="0"/>
                          <a:cs typeface="Arial" panose="020B0604020202020204" pitchFamily="34" charset="0"/>
                        </a:rPr>
                        <a:t> Part 3 of the Practical Exercise.</a:t>
                      </a:r>
                      <a:endParaRPr lang="en-US" sz="1100" b="1" dirty="0">
                        <a:solidFill>
                          <a:schemeClr val="tx1"/>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2091">
                <a:tc>
                  <a:txBody>
                    <a:bodyPr/>
                    <a:lstStyle/>
                    <a:p>
                      <a:endParaRPr lang="en-US" sz="100" dirty="0">
                        <a:latin typeface="Arial" panose="020B0604020202020204" pitchFamily="34" charset="0"/>
                        <a:cs typeface="Arial" panose="020B0604020202020204" pitchFamily="34" charset="0"/>
                      </a:endParaRPr>
                    </a:p>
                  </a:txBody>
                  <a:tcPr marL="93050" marR="93050" marT="50458" marB="504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 b="1" i="1" strike="noStrike" kern="1200" dirty="0">
                        <a:solidFill>
                          <a:schemeClr val="tx1"/>
                        </a:solidFill>
                        <a:effectLst/>
                        <a:latin typeface="Arial" panose="020B0604020202020204" pitchFamily="34" charset="0"/>
                        <a:ea typeface="+mn-ea"/>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0008">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1100" b="1" dirty="0">
                          <a:solidFill>
                            <a:schemeClr val="tx1"/>
                          </a:solidFill>
                          <a:latin typeface="Arial" panose="020B0604020202020204" pitchFamily="34" charset="0"/>
                          <a:cs typeface="Arial" panose="020B0604020202020204" pitchFamily="34" charset="0"/>
                        </a:rPr>
                        <a:t>Conduct</a:t>
                      </a:r>
                      <a:r>
                        <a:rPr lang="en-US" sz="1100" b="1" baseline="0" dirty="0">
                          <a:solidFill>
                            <a:schemeClr val="tx1"/>
                          </a:solidFill>
                          <a:latin typeface="Arial" panose="020B0604020202020204" pitchFamily="34" charset="0"/>
                          <a:cs typeface="Arial" panose="020B0604020202020204" pitchFamily="34" charset="0"/>
                        </a:rPr>
                        <a:t> Part 3 of the PE: Follow-up and on-going effort.</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2009856">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Later that afternoon, CPL Smith is asked by his PSG about the incident with the two Soldiers from 2nd PLT. CPL Smith then explains the stigmatizing behavior and the impact it had on SPC David. The PSG asks if the CPL has any suggestions on what they can do to help eliminate that type of behavior in their platoon.</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 your small groups, consider the scenario, and discuss the question:</a:t>
                      </a:r>
                    </a:p>
                    <a:p>
                      <a:pPr marL="173038" indent="-173038">
                        <a:lnSpc>
                          <a:spcPct val="107000"/>
                        </a:lnSpc>
                        <a:spcAft>
                          <a:spcPts val="800"/>
                        </a:spcAft>
                        <a:buFont typeface="Arial" panose="020B0604020202020204" pitchFamily="34" charset="0"/>
                        <a:buChar char="•"/>
                      </a:pP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[ASK] </a:t>
                      </a:r>
                      <a:r>
                        <a:rPr lang="en-US" sz="1100" dirty="0">
                          <a:latin typeface="Arial" panose="020B0604020202020204" pitchFamily="34" charset="0"/>
                          <a:ea typeface="Calibri" panose="020F0502020204030204" pitchFamily="34" charset="0"/>
                          <a:cs typeface="Arial" panose="020B0604020202020204" pitchFamily="34" charset="0"/>
                        </a:rPr>
                        <a:t>What actions might CPL Smith recommend to the PSG?</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NOTE</a:t>
                      </a: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Allow small group discussions. </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Then, restate the question and let a couple of groups share their key ideas. Example responses might include</a:t>
                      </a:r>
                    </a:p>
                    <a:p>
                      <a:pPr marL="457200" marR="0" lvl="0" indent="-11430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asking for Sergeants’ Time Training to talk to the platoon to have a conversation about being a cohesive team (connect &amp; learn)</a:t>
                      </a:r>
                    </a:p>
                    <a:p>
                      <a:pPr marL="457200" marR="0" lvl="0" indent="-11430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bring in resources to educate the unit on specific topics (learn)</a:t>
                      </a:r>
                    </a:p>
                    <a:p>
                      <a:pPr marL="457200" marR="0" lvl="0" indent="-11430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team building (org day, watch a movie like “Remember the Titans,” etc.) (connect).]</a:t>
                      </a:r>
                    </a:p>
                    <a:p>
                      <a:pPr marL="171450" marR="0" lvl="0" indent="-171450" algn="l" defTabSz="914400" rtl="0" eaLnBrk="0" fontAlgn="base" latinLnBrk="0" hangingPunct="0">
                        <a:lnSpc>
                          <a:spcPct val="100000"/>
                        </a:lnSpc>
                        <a:spcBef>
                          <a:spcPct val="0"/>
                        </a:spcBef>
                        <a:spcAft>
                          <a:spcPts val="600"/>
                        </a:spcAft>
                        <a:buClrTx/>
                        <a:buSzTx/>
                        <a:buFontTx/>
                        <a:buChar char="-"/>
                        <a:tabLst/>
                        <a:defRPr/>
                      </a:pPr>
                      <a:endPar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0" y="9011283"/>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10</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 name="TextBox 10"/>
          <p:cNvSpPr txBox="1"/>
          <p:nvPr/>
        </p:nvSpPr>
        <p:spPr>
          <a:xfrm>
            <a:off x="7313" y="34425"/>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10" name="Isosceles Triangle 9"/>
          <p:cNvSpPr/>
          <p:nvPr/>
        </p:nvSpPr>
        <p:spPr>
          <a:xfrm rot="5400000">
            <a:off x="4057400" y="8613648"/>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3739595" y="3412395"/>
            <a:ext cx="412292" cy="307777"/>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a:t>
            </a:r>
            <a:endParaRPr lang="en-US" sz="1400" dirty="0"/>
          </a:p>
        </p:txBody>
      </p:sp>
      <p:sp>
        <p:nvSpPr>
          <p:cNvPr id="9" name="TextBox 8">
            <a:extLst>
              <a:ext uri="{FF2B5EF4-FFF2-40B4-BE49-F238E27FC236}">
                <a16:creationId xmlns:a16="http://schemas.microsoft.com/office/drawing/2014/main" id="{2028E86C-B920-4714-A92E-BC7682C8569D}"/>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3160546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91961473"/>
              </p:ext>
            </p:extLst>
          </p:nvPr>
        </p:nvGraphicFramePr>
        <p:xfrm>
          <a:off x="198437" y="384639"/>
          <a:ext cx="4114800" cy="3004164"/>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632462">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State that fighting the stigma is not just important in the moment it presents itself, but it is an on-going effort.</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0659533"/>
                  </a:ext>
                </a:extLst>
              </a:tr>
              <a:tr h="1318095">
                <a:tc>
                  <a:txBody>
                    <a:bodyPr/>
                    <a:lstStyle/>
                    <a:p>
                      <a:pPr algn="ctr">
                        <a:spcBef>
                          <a:spcPts val="0"/>
                        </a:spcBef>
                        <a:spcAft>
                          <a:spcPts val="600"/>
                        </a:spcAft>
                      </a:pP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Confronting stigma in the moment you encounter its presence is important. Fighting stigma is not a “one and done” approach, however.</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If the PSG hadn’t initiated the conversation with CPL Smith, CPL Smith may have decided to take follow-up action by notifying the unit leadership based on the Army Values of Respect, Duty, and Integrity.</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9260118"/>
                  </a:ext>
                </a:extLst>
              </a:tr>
              <a:tr h="324626">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3.</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Transition.</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60557399"/>
                  </a:ext>
                </a:extLst>
              </a:tr>
              <a:tr h="526140">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Now, let’s transition from fighting the stigma in a training setting to fighting it in reality.</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782692"/>
                  </a:ext>
                </a:extLst>
              </a:tr>
            </a:tbl>
          </a:graphicData>
        </a:graphic>
      </p:graphicFrame>
      <p:sp>
        <p:nvSpPr>
          <p:cNvPr id="5" name="Rectangle 4"/>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noProof="0" dirty="0">
                <a:solidFill>
                  <a:prstClr val="black"/>
                </a:solidFill>
                <a:latin typeface="Calibri" panose="020F0502020204030204"/>
              </a:rPr>
              <a:t>10</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7" name="TextBox 6"/>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
        <p:nvSpPr>
          <p:cNvPr id="8" name="TextBox 7">
            <a:extLst>
              <a:ext uri="{FF2B5EF4-FFF2-40B4-BE49-F238E27FC236}">
                <a16:creationId xmlns:a16="http://schemas.microsoft.com/office/drawing/2014/main" id="{4984C35C-CE90-43B1-BFA4-9E7462B5D3C1}"/>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4182031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graphicFrame>
        <p:nvGraphicFramePr>
          <p:cNvPr id="6" name="Table 5"/>
          <p:cNvGraphicFramePr>
            <a:graphicFrameLocks noGrp="1"/>
          </p:cNvGraphicFramePr>
          <p:nvPr>
            <p:extLst>
              <p:ext uri="{D42A27DB-BD31-4B8C-83A1-F6EECF244321}">
                <p14:modId xmlns:p14="http://schemas.microsoft.com/office/powerpoint/2010/main" val="1380003356"/>
              </p:ext>
            </p:extLst>
          </p:nvPr>
        </p:nvGraphicFramePr>
        <p:xfrm>
          <a:off x="254000" y="3267962"/>
          <a:ext cx="4075362" cy="5648276"/>
        </p:xfrm>
        <a:graphic>
          <a:graphicData uri="http://schemas.openxmlformats.org/drawingml/2006/table">
            <a:tbl>
              <a:tblPr firstRow="1" bandRow="1">
                <a:tableStyleId>{5C22544A-7EE6-4342-B048-85BDC9FD1C3A}</a:tableStyleId>
              </a:tblPr>
              <a:tblGrid>
                <a:gridCol w="404758">
                  <a:extLst>
                    <a:ext uri="{9D8B030D-6E8A-4147-A177-3AD203B41FA5}">
                      <a16:colId xmlns:a16="http://schemas.microsoft.com/office/drawing/2014/main" val="20000"/>
                    </a:ext>
                  </a:extLst>
                </a:gridCol>
                <a:gridCol w="3670604">
                  <a:extLst>
                    <a:ext uri="{9D8B030D-6E8A-4147-A177-3AD203B41FA5}">
                      <a16:colId xmlns:a16="http://schemas.microsoft.com/office/drawing/2014/main" val="20001"/>
                    </a:ext>
                  </a:extLst>
                </a:gridCol>
              </a:tblGrid>
              <a:tr h="293310">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defTabSz="914400" eaLnBrk="0" fontAlgn="base" hangingPunct="0">
                        <a:spcBef>
                          <a:spcPct val="0"/>
                        </a:spcBef>
                        <a:spcAft>
                          <a:spcPts val="600"/>
                        </a:spcAft>
                        <a:buFontTx/>
                        <a:buNone/>
                        <a:defRPr/>
                      </a:pPr>
                      <a:r>
                        <a:rPr lang="en-US" sz="1100" b="1" i="0" dirty="0">
                          <a:solidFill>
                            <a:prstClr val="black"/>
                          </a:solidFill>
                          <a:latin typeface="Arial" panose="020B0604020202020204" pitchFamily="34" charset="0"/>
                          <a:cs typeface="Arial" panose="020B0604020202020204" pitchFamily="34" charset="0"/>
                        </a:rPr>
                        <a:t>Facilitate a discussion</a:t>
                      </a:r>
                      <a:r>
                        <a:rPr lang="en-US" sz="1100" b="1" i="0" baseline="0" dirty="0">
                          <a:solidFill>
                            <a:prstClr val="black"/>
                          </a:solidFill>
                          <a:latin typeface="Arial" panose="020B0604020202020204" pitchFamily="34" charset="0"/>
                          <a:cs typeface="Arial" panose="020B0604020202020204" pitchFamily="34" charset="0"/>
                        </a:rPr>
                        <a:t> on how Soldiers will practically apply knowledge from today’s </a:t>
                      </a:r>
                      <a:br>
                        <a:rPr lang="en-US" sz="1100" b="1" i="0" baseline="0" dirty="0">
                          <a:solidFill>
                            <a:prstClr val="black"/>
                          </a:solidFill>
                          <a:latin typeface="Arial" panose="020B0604020202020204" pitchFamily="34" charset="0"/>
                          <a:cs typeface="Arial" panose="020B0604020202020204" pitchFamily="34" charset="0"/>
                        </a:rPr>
                      </a:br>
                      <a:r>
                        <a:rPr lang="en-US" sz="1100" b="1" i="0" baseline="0" dirty="0">
                          <a:solidFill>
                            <a:prstClr val="black"/>
                          </a:solidFill>
                          <a:latin typeface="Arial" panose="020B0604020202020204" pitchFamily="34" charset="0"/>
                          <a:cs typeface="Arial" panose="020B0604020202020204" pitchFamily="34" charset="0"/>
                        </a:rPr>
                        <a:t>training to fight stigma inside their formation. </a:t>
                      </a:r>
                      <a:endParaRPr lang="en-US" sz="1100" b="1" i="0" dirty="0">
                        <a:solidFill>
                          <a:prstClr val="black"/>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600"/>
                        </a:spcAft>
                        <a:buClrTx/>
                        <a:buSzTx/>
                        <a:buFontTx/>
                        <a:buNone/>
                        <a:tabLst/>
                        <a:defRPr/>
                      </a:pPr>
                      <a:r>
                        <a:rPr lang="en-US" sz="1100" b="1" i="1" dirty="0">
                          <a:solidFill>
                            <a:schemeClr val="tx1"/>
                          </a:solidFill>
                          <a:latin typeface="Arial" panose="020B0604020202020204" pitchFamily="34" charset="0"/>
                          <a:cs typeface="Arial" panose="020B0604020202020204" pitchFamily="34" charset="0"/>
                        </a:rPr>
                        <a:t>[SLIDE BUILDS]</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79356"/>
                  </a:ext>
                </a:extLst>
              </a:tr>
              <a:tr h="390903">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Acknowledge the Soldiers’ efforts within this training to increase their capability to fight stigma.</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907163424"/>
                  </a:ext>
                </a:extLst>
              </a:tr>
              <a:tr h="919423">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863" marR="0" lvl="0" indent="-169863"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kern="1200" baseline="0" dirty="0">
                          <a:solidFill>
                            <a:schemeClr val="dk1"/>
                          </a:solidFill>
                          <a:effectLst/>
                          <a:latin typeface="Arial" panose="020B0604020202020204" pitchFamily="34" charset="0"/>
                          <a:ea typeface="Verdana" panose="020B0604030504040204" pitchFamily="34" charset="0"/>
                          <a:cs typeface="Arial" panose="020B0604020202020204" pitchFamily="34" charset="0"/>
                        </a:rPr>
                        <a:t>Addressing stigma in hypothetical scenarios, in a low-stress environment like this training session has value. It allowed you to work together with your peers and think through what actions can be taken.</a:t>
                      </a:r>
                    </a:p>
                    <a:p>
                      <a:pPr marL="169863" marR="0" lvl="0" indent="-169863"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i="0" dirty="0">
                          <a:solidFill>
                            <a:prstClr val="black"/>
                          </a:solidFill>
                          <a:latin typeface="Arial" panose="020B0604020202020204" pitchFamily="34" charset="0"/>
                          <a:cs typeface="Arial" panose="020B0604020202020204" pitchFamily="34" charset="0"/>
                        </a:rPr>
                        <a:t>Now</a:t>
                      </a:r>
                      <a:r>
                        <a:rPr lang="en-US" sz="1100" b="0" i="0" baseline="0" dirty="0">
                          <a:solidFill>
                            <a:prstClr val="black"/>
                          </a:solidFill>
                          <a:latin typeface="Arial" panose="020B0604020202020204" pitchFamily="34" charset="0"/>
                          <a:cs typeface="Arial" panose="020B0604020202020204" pitchFamily="34" charset="0"/>
                        </a:rPr>
                        <a:t> having done that, and having increased your awareness and knowledge of stigma and tactics to fight it, let’s discuss how you can personally and practically apply this knowledge inside your unit. </a:t>
                      </a:r>
                      <a:endParaRPr lang="en-US" sz="1100" b="0" i="0" dirty="0">
                        <a:solidFill>
                          <a:prstClr val="black"/>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3748534"/>
                  </a:ext>
                </a:extLst>
              </a:tr>
              <a:tr h="663252">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lvl="0" indent="0" defTabSz="914400" eaLnBrk="0" fontAlgn="base" hangingPunct="0">
                        <a:spcBef>
                          <a:spcPct val="0"/>
                        </a:spcBef>
                        <a:spcAft>
                          <a:spcPts val="600"/>
                        </a:spcAft>
                        <a:buFontTx/>
                        <a:buNone/>
                        <a:defRPr/>
                      </a:pPr>
                      <a:r>
                        <a:rPr lang="en-US" sz="1100" b="1" i="0" dirty="0">
                          <a:solidFill>
                            <a:prstClr val="black"/>
                          </a:solidFill>
                          <a:latin typeface="Arial" panose="020B0604020202020204" pitchFamily="34" charset="0"/>
                          <a:cs typeface="Arial" panose="020B0604020202020204" pitchFamily="34" charset="0"/>
                        </a:rPr>
                        <a:t>Facilitate a discussion</a:t>
                      </a:r>
                      <a:r>
                        <a:rPr lang="en-US" sz="1100" b="1" i="0" baseline="0" dirty="0">
                          <a:solidFill>
                            <a:prstClr val="black"/>
                          </a:solidFill>
                          <a:latin typeface="Arial" panose="020B0604020202020204" pitchFamily="34" charset="0"/>
                          <a:cs typeface="Arial" panose="020B0604020202020204" pitchFamily="34" charset="0"/>
                        </a:rPr>
                        <a:t> on how Soldiers will practically apply knowledge from today’s training to fight stigma inside their formation. </a:t>
                      </a:r>
                      <a:endParaRPr lang="en-US" sz="1100" b="1" i="0" dirty="0">
                        <a:solidFill>
                          <a:prstClr val="black"/>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19798827"/>
                  </a:ext>
                </a:extLst>
              </a:tr>
              <a:tr h="919423">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863" marR="0" lvl="0" indent="-169863"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1" i="1" dirty="0">
                          <a:solidFill>
                            <a:schemeClr val="tx1"/>
                          </a:solidFill>
                          <a:latin typeface="Arial" panose="020B0604020202020204" pitchFamily="34" charset="0"/>
                          <a:cs typeface="Arial" panose="020B0604020202020204" pitchFamily="34" charset="0"/>
                        </a:rPr>
                        <a:t>[ASK]</a:t>
                      </a:r>
                      <a:r>
                        <a:rPr lang="en-US" sz="1100" b="1" i="0" baseline="0" dirty="0">
                          <a:solidFill>
                            <a:schemeClr val="tx1"/>
                          </a:solidFill>
                          <a:latin typeface="Arial" panose="020B0604020202020204" pitchFamily="34" charset="0"/>
                          <a:cs typeface="Arial" panose="020B0604020202020204" pitchFamily="34" charset="0"/>
                        </a:rPr>
                        <a:t> </a:t>
                      </a:r>
                      <a:r>
                        <a:rPr lang="en-US" sz="1100" b="0" i="0" baseline="0" noProof="0" dirty="0">
                          <a:solidFill>
                            <a:schemeClr val="tx1"/>
                          </a:solidFill>
                          <a:latin typeface="Arial" panose="020B0604020202020204" pitchFamily="34" charset="0"/>
                          <a:cs typeface="Arial" panose="020B0604020202020204" pitchFamily="34" charset="0"/>
                        </a:rPr>
                        <a:t>What specific actions will you take to fight stigma inside your formation?</a:t>
                      </a:r>
                      <a:endParaRPr lang="en-US" sz="1100" b="0" i="0" noProof="0" dirty="0">
                        <a:solidFill>
                          <a:schemeClr val="tx1"/>
                        </a:solidFill>
                        <a:latin typeface="Arial" panose="020B0604020202020204" pitchFamily="34" charset="0"/>
                        <a:cs typeface="Arial" panose="020B0604020202020204" pitchFamily="34" charset="0"/>
                      </a:endParaRPr>
                    </a:p>
                    <a:p>
                      <a:pPr lvl="0" defTabSz="914400" eaLnBrk="0" fontAlgn="base" hangingPunct="0">
                        <a:spcBef>
                          <a:spcPct val="0"/>
                        </a:spcBef>
                        <a:spcAft>
                          <a:spcPts val="600"/>
                        </a:spcAft>
                        <a:defRPr/>
                      </a:pPr>
                      <a:r>
                        <a:rPr lang="en-US" sz="1100" b="0" i="1" dirty="0">
                          <a:solidFill>
                            <a:schemeClr val="tx1"/>
                          </a:solidFill>
                          <a:latin typeface="Arial" panose="020B0604020202020204" pitchFamily="34" charset="0"/>
                          <a:cs typeface="Arial" panose="020B0604020202020204" pitchFamily="34" charset="0"/>
                        </a:rPr>
                        <a:t>[</a:t>
                      </a:r>
                      <a:r>
                        <a:rPr lang="en-US" sz="1100" b="1" i="1" dirty="0">
                          <a:solidFill>
                            <a:schemeClr val="tx1"/>
                          </a:solidFill>
                          <a:latin typeface="Arial" panose="020B0604020202020204" pitchFamily="34" charset="0"/>
                          <a:cs typeface="Arial" panose="020B0604020202020204" pitchFamily="34" charset="0"/>
                        </a:rPr>
                        <a:t>NOTE</a:t>
                      </a:r>
                      <a:r>
                        <a:rPr lang="en-US" sz="1100" b="0" i="1" dirty="0">
                          <a:solidFill>
                            <a:schemeClr val="tx1"/>
                          </a:solidFill>
                          <a:latin typeface="Arial" panose="020B0604020202020204" pitchFamily="34" charset="0"/>
                          <a:cs typeface="Arial" panose="020B0604020202020204" pitchFamily="34" charset="0"/>
                        </a:rPr>
                        <a:t>: Allow for responses. Examples may include</a:t>
                      </a:r>
                    </a:p>
                    <a:p>
                      <a:pPr marL="457200" lvl="0" indent="-171450" defTabSz="914400" eaLnBrk="0" fontAlgn="base" hangingPunct="0">
                        <a:spcBef>
                          <a:spcPct val="0"/>
                        </a:spcBef>
                        <a:spcAft>
                          <a:spcPts val="600"/>
                        </a:spcAft>
                        <a:buFontTx/>
                        <a:buChar char="-"/>
                        <a:defRPr/>
                      </a:pPr>
                      <a:r>
                        <a:rPr lang="en-US" sz="1100" b="0" i="1" baseline="0" dirty="0">
                          <a:solidFill>
                            <a:schemeClr val="tx1"/>
                          </a:solidFill>
                          <a:latin typeface="Arial" panose="020B0604020202020204" pitchFamily="34" charset="0"/>
                          <a:cs typeface="Arial" panose="020B0604020202020204" pitchFamily="34" charset="0"/>
                        </a:rPr>
                        <a:t>utilize Sergeant’s Time Training to have a conversation about respect inside the platoon</a:t>
                      </a:r>
                    </a:p>
                    <a:p>
                      <a:pPr marL="457200" lvl="0" indent="-171450" defTabSz="914400" eaLnBrk="0" fontAlgn="base" hangingPunct="0">
                        <a:spcBef>
                          <a:spcPct val="0"/>
                        </a:spcBef>
                        <a:spcAft>
                          <a:spcPts val="600"/>
                        </a:spcAft>
                        <a:buFontTx/>
                        <a:buChar char="-"/>
                        <a:defRPr/>
                      </a:pPr>
                      <a:r>
                        <a:rPr lang="en-US" sz="1100" b="0" i="1" baseline="0" dirty="0">
                          <a:solidFill>
                            <a:schemeClr val="tx1"/>
                          </a:solidFill>
                          <a:latin typeface="Arial" panose="020B0604020202020204" pitchFamily="34" charset="0"/>
                          <a:cs typeface="Arial" panose="020B0604020202020204" pitchFamily="34" charset="0"/>
                        </a:rPr>
                        <a:t>team building activities</a:t>
                      </a:r>
                    </a:p>
                    <a:p>
                      <a:pPr marL="457200" marR="0" lvl="0" indent="-171450" algn="l" defTabSz="914400" rtl="0" eaLnBrk="0" fontAlgn="base" latinLnBrk="0" hangingPunct="0">
                        <a:lnSpc>
                          <a:spcPct val="100000"/>
                        </a:lnSpc>
                        <a:spcBef>
                          <a:spcPct val="0"/>
                        </a:spcBef>
                        <a:spcAft>
                          <a:spcPts val="600"/>
                        </a:spcAft>
                        <a:buClrTx/>
                        <a:buSzTx/>
                        <a:buFontTx/>
                        <a:buChar char="-"/>
                        <a:tabLst/>
                        <a:defRPr/>
                      </a:pPr>
                      <a:r>
                        <a:rPr lang="en-US" sz="1100" b="0" i="1" dirty="0">
                          <a:solidFill>
                            <a:schemeClr val="tx1"/>
                          </a:solidFill>
                          <a:latin typeface="Arial" panose="020B0604020202020204" pitchFamily="34" charset="0"/>
                          <a:cs typeface="Arial" panose="020B0604020202020204" pitchFamily="34" charset="0"/>
                        </a:rPr>
                        <a:t>when stigma is recognized, bring it to the attention of unit leadership</a:t>
                      </a:r>
                      <a:endParaRPr lang="en-US" sz="1100" b="0" i="0" dirty="0">
                        <a:solidFill>
                          <a:prstClr val="black"/>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2114590"/>
                  </a:ext>
                </a:extLst>
              </a:tr>
            </a:tbl>
          </a:graphicData>
        </a:graphic>
      </p:graphicFrame>
      <p:sp>
        <p:nvSpPr>
          <p:cNvPr id="8" name="TextBox 7"/>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11</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 name="Isosceles Triangle 9"/>
          <p:cNvSpPr/>
          <p:nvPr/>
        </p:nvSpPr>
        <p:spPr>
          <a:xfrm rot="5400000">
            <a:off x="4059936" y="8613648"/>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313" y="46148"/>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12" name="Rectangle 11"/>
          <p:cNvSpPr/>
          <p:nvPr/>
        </p:nvSpPr>
        <p:spPr>
          <a:xfrm>
            <a:off x="3823474" y="3364212"/>
            <a:ext cx="412292" cy="307777"/>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a:t>
            </a:r>
            <a:endParaRPr lang="en-US" sz="1400" dirty="0"/>
          </a:p>
        </p:txBody>
      </p:sp>
      <p:sp>
        <p:nvSpPr>
          <p:cNvPr id="9" name="TextBox 8">
            <a:extLst>
              <a:ext uri="{FF2B5EF4-FFF2-40B4-BE49-F238E27FC236}">
                <a16:creationId xmlns:a16="http://schemas.microsoft.com/office/drawing/2014/main" id="{71EE83CF-BA12-4438-A41B-B245735A732E}"/>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2337367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99377542"/>
              </p:ext>
            </p:extLst>
          </p:nvPr>
        </p:nvGraphicFramePr>
        <p:xfrm>
          <a:off x="198437" y="384639"/>
          <a:ext cx="4114800" cy="7988808"/>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1494961">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lvl="0" indent="-171450" defTabSz="914400" eaLnBrk="0" fontAlgn="base" hangingPunct="0">
                        <a:spcBef>
                          <a:spcPct val="0"/>
                        </a:spcBef>
                        <a:spcAft>
                          <a:spcPts val="600"/>
                        </a:spcAft>
                        <a:buFontTx/>
                        <a:buChar char="-"/>
                        <a:defRPr/>
                      </a:pPr>
                      <a:r>
                        <a:rPr lang="en-US" sz="1100" b="0" i="1" dirty="0">
                          <a:solidFill>
                            <a:schemeClr val="tx1"/>
                          </a:solidFill>
                          <a:latin typeface="Arial" panose="020B0604020202020204" pitchFamily="34" charset="0"/>
                          <a:cs typeface="Arial" panose="020B0604020202020204" pitchFamily="34" charset="0"/>
                        </a:rPr>
                        <a:t>build protective factors: connect with individuals who might be experiencing effects of stigma; connect with those demonstrating stigmatizing behavior so you have the rapport to help educate and challenge their stereotyping and discriminatory behaviors</a:t>
                      </a:r>
                    </a:p>
                    <a:p>
                      <a:pPr marL="457200" lvl="0" indent="-171450" defTabSz="914400" eaLnBrk="0" fontAlgn="base" hangingPunct="0">
                        <a:spcBef>
                          <a:spcPct val="0"/>
                        </a:spcBef>
                        <a:spcAft>
                          <a:spcPts val="600"/>
                        </a:spcAft>
                        <a:buFontTx/>
                        <a:buChar char="-"/>
                        <a:defRPr/>
                      </a:pPr>
                      <a:r>
                        <a:rPr lang="en-US" sz="1100" b="0" i="1" dirty="0">
                          <a:solidFill>
                            <a:schemeClr val="tx1"/>
                          </a:solidFill>
                          <a:latin typeface="Arial" panose="020B0604020202020204" pitchFamily="34" charset="0"/>
                          <a:cs typeface="Arial" panose="020B0604020202020204" pitchFamily="34" charset="0"/>
                        </a:rPr>
                        <a:t>be an advocate and role model: speak up about your personal experiences with utilizing helping resources</a:t>
                      </a:r>
                      <a:r>
                        <a:rPr lang="en-US" sz="1100" b="0" dirty="0">
                          <a:solidFill>
                            <a:schemeClr val="tx1"/>
                          </a:solidFill>
                          <a:latin typeface="Arial" panose="020B0604020202020204" pitchFamily="34" charset="0"/>
                          <a:cs typeface="Arial" panose="020B0604020202020204" pitchFamily="34" charset="0"/>
                        </a:rPr>
                        <a:t>.</a:t>
                      </a:r>
                      <a:r>
                        <a:rPr lang="en-US" sz="1100" b="0" i="1" dirty="0">
                          <a:solidFill>
                            <a:schemeClr val="tx1"/>
                          </a:solidFill>
                          <a:latin typeface="Arial" panose="020B0604020202020204" pitchFamily="34" charset="0"/>
                          <a:cs typeface="Arial" panose="020B0604020202020204" pitchFamily="34" charset="0"/>
                        </a:rPr>
                        <a:t>]</a:t>
                      </a:r>
                    </a:p>
                  </a:txBody>
                  <a:tcPr marL="93050" marR="93050" marT="92964" marB="929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185968"/>
                  </a:ext>
                </a:extLst>
              </a:tr>
              <a:tr h="276949">
                <a:tc>
                  <a:txBody>
                    <a:bodyPr/>
                    <a:lstStyle/>
                    <a:p>
                      <a:pPr algn="ctr">
                        <a:spcBef>
                          <a:spcPts val="0"/>
                        </a:spcBef>
                        <a:spcAft>
                          <a:spcPts val="600"/>
                        </a:spcAft>
                      </a:pPr>
                      <a:r>
                        <a:rPr lang="en-US" sz="1100" b="1" baseline="0" dirty="0">
                          <a:solidFill>
                            <a:schemeClr val="tx1"/>
                          </a:solidFill>
                          <a:latin typeface="Arial" panose="020B0604020202020204" pitchFamily="34" charset="0"/>
                          <a:cs typeface="Arial" panose="020B0604020202020204" pitchFamily="34" charset="0"/>
                        </a:rPr>
                        <a:t>3.</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dirty="0">
                          <a:solidFill>
                            <a:schemeClr val="tx1"/>
                          </a:solidFill>
                          <a:latin typeface="Arial" panose="020B0604020202020204" pitchFamily="34" charset="0"/>
                          <a:cs typeface="Arial" panose="020B0604020202020204" pitchFamily="34" charset="0"/>
                        </a:rPr>
                        <a:t>Encourage Soldiers to look inward and identify any beliefs or behaviors that fuel stigma.</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91941144"/>
                  </a:ext>
                </a:extLst>
              </a:tr>
              <a:tr h="1529239">
                <a:tc>
                  <a:txBody>
                    <a:bodyPr/>
                    <a:lstStyle/>
                    <a:p>
                      <a:pPr algn="ctr">
                        <a:spcBef>
                          <a:spcPts val="0"/>
                        </a:spcBef>
                        <a:spcAft>
                          <a:spcPts val="600"/>
                        </a:spcAft>
                      </a:pPr>
                      <a:endParaRPr lang="en-US" sz="1100" b="1" baseline="0" dirty="0">
                        <a:solidFill>
                          <a:schemeClr val="tx1"/>
                        </a:solidFill>
                        <a:latin typeface="Arial" panose="020B0604020202020204" pitchFamily="34" charset="0"/>
                        <a:cs typeface="Arial" panose="020B0604020202020204" pitchFamily="34" charset="0"/>
                      </a:endParaRP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defTabSz="914400" fontAlgn="base">
                        <a:spcBef>
                          <a:spcPct val="0"/>
                        </a:spcBef>
                        <a:spcAft>
                          <a:spcPts val="600"/>
                        </a:spcAft>
                        <a:buFont typeface="Arial" panose="020B0604020202020204" pitchFamily="34" charset="0"/>
                        <a:buNone/>
                        <a:defRPr/>
                      </a:pPr>
                      <a:r>
                        <a:rPr lang="en-US" sz="1100" b="1" i="1" dirty="0">
                          <a:solidFill>
                            <a:schemeClr val="dk1"/>
                          </a:solidFill>
                          <a:latin typeface="Arial" panose="020B0604020202020204" pitchFamily="34" charset="0"/>
                          <a:ea typeface="Verdana" panose="020B0604030504040204" pitchFamily="34" charset="0"/>
                          <a:cs typeface="Arial" panose="020B0604020202020204" pitchFamily="34" charset="0"/>
                        </a:rPr>
                        <a:t>[CLICK TO ADVANCE]</a:t>
                      </a:r>
                    </a:p>
                    <a:p>
                      <a:pPr marL="171450" lvl="0" indent="-171450" defTabSz="914400" fontAlgn="base">
                        <a:spcBef>
                          <a:spcPct val="0"/>
                        </a:spcBef>
                        <a:spcAft>
                          <a:spcPts val="600"/>
                        </a:spcAft>
                        <a:buFont typeface="Arial" panose="020B0604020202020204" pitchFamily="34" charset="0"/>
                        <a:buChar char="•"/>
                        <a:defRPr/>
                      </a:pPr>
                      <a:r>
                        <a:rPr lang="en-US" sz="1100" b="0" i="0" dirty="0">
                          <a:solidFill>
                            <a:schemeClr val="dk1"/>
                          </a:solidFill>
                          <a:latin typeface="Arial" panose="020B0604020202020204" pitchFamily="34" charset="0"/>
                          <a:ea typeface="Verdana" panose="020B0604030504040204" pitchFamily="34" charset="0"/>
                          <a:cs typeface="Arial" panose="020B0604020202020204" pitchFamily="34" charset="0"/>
                        </a:rPr>
                        <a:t>Fighting</a:t>
                      </a:r>
                      <a:r>
                        <a:rPr lang="en-US" sz="1100" b="0" i="0" baseline="0" dirty="0">
                          <a:solidFill>
                            <a:schemeClr val="dk1"/>
                          </a:solidFill>
                          <a:latin typeface="Arial" panose="020B0604020202020204" pitchFamily="34" charset="0"/>
                          <a:ea typeface="Verdana" panose="020B0604030504040204" pitchFamily="34" charset="0"/>
                          <a:cs typeface="Arial" panose="020B0604020202020204" pitchFamily="34" charset="0"/>
                        </a:rPr>
                        <a:t> unit or public stigma often starts with taking a pause to look inward. Take an honest look at your attitudes and behaviors that might be fueling a stigma.</a:t>
                      </a:r>
                    </a:p>
                    <a:p>
                      <a:pPr marL="0" lvl="0" indent="0" defTabSz="914400" fontAlgn="base">
                        <a:spcBef>
                          <a:spcPct val="0"/>
                        </a:spcBef>
                        <a:spcAft>
                          <a:spcPts val="600"/>
                        </a:spcAft>
                        <a:buFont typeface="Arial" panose="020B0604020202020204" pitchFamily="34" charset="0"/>
                        <a:buNone/>
                        <a:defRPr/>
                      </a:pPr>
                      <a:r>
                        <a:rPr lang="en-US" sz="1100" b="0" i="1" baseline="0" dirty="0">
                          <a:solidFill>
                            <a:schemeClr val="dk1"/>
                          </a:solidFill>
                          <a:latin typeface="Arial" panose="020B0604020202020204" pitchFamily="34" charset="0"/>
                          <a:ea typeface="Verdana" panose="020B0604030504040204" pitchFamily="34" charset="0"/>
                          <a:cs typeface="Arial" panose="020B0604020202020204" pitchFamily="34" charset="0"/>
                        </a:rPr>
                        <a:t>[</a:t>
                      </a:r>
                      <a:r>
                        <a:rPr lang="en-US" sz="1100" b="1" i="1" baseline="0" dirty="0">
                          <a:solidFill>
                            <a:schemeClr val="dk1"/>
                          </a:solidFill>
                          <a:latin typeface="Arial" panose="020B0604020202020204" pitchFamily="34" charset="0"/>
                          <a:ea typeface="Verdana" panose="020B0604030504040204" pitchFamily="34" charset="0"/>
                          <a:cs typeface="Arial" panose="020B0604020202020204" pitchFamily="34" charset="0"/>
                        </a:rPr>
                        <a:t>NOTE</a:t>
                      </a:r>
                      <a:r>
                        <a:rPr lang="en-US" sz="1100" b="0" i="1" baseline="0" dirty="0">
                          <a:solidFill>
                            <a:schemeClr val="dk1"/>
                          </a:solidFill>
                          <a:latin typeface="Arial" panose="020B0604020202020204" pitchFamily="34" charset="0"/>
                          <a:ea typeface="Verdana" panose="020B0604030504040204" pitchFamily="34" charset="0"/>
                          <a:cs typeface="Arial" panose="020B0604020202020204" pitchFamily="34" charset="0"/>
                        </a:rPr>
                        <a:t>: Pose the following question rhetorically to stimulate internal thought/introspection.]</a:t>
                      </a:r>
                    </a:p>
                    <a:p>
                      <a:pPr marL="171450" lvl="0" indent="-171450" defTabSz="914400" fontAlgn="base">
                        <a:spcBef>
                          <a:spcPct val="0"/>
                        </a:spcBef>
                        <a:spcAft>
                          <a:spcPts val="600"/>
                        </a:spcAft>
                        <a:buFont typeface="Arial" panose="020B0604020202020204" pitchFamily="34" charset="0"/>
                        <a:buChar char="•"/>
                        <a:defRPr/>
                      </a:pPr>
                      <a:r>
                        <a:rPr lang="en-US" sz="1100" b="1" i="1" baseline="0" dirty="0">
                          <a:solidFill>
                            <a:schemeClr val="dk1"/>
                          </a:solidFill>
                          <a:latin typeface="Arial" panose="020B0604020202020204" pitchFamily="34" charset="0"/>
                          <a:ea typeface="Verdana" panose="020B0604030504040204" pitchFamily="34" charset="0"/>
                          <a:cs typeface="Arial" panose="020B0604020202020204" pitchFamily="34" charset="0"/>
                        </a:rPr>
                        <a:t>[ASK] </a:t>
                      </a:r>
                      <a:r>
                        <a:rPr lang="en-US" sz="1100" b="0" i="0" baseline="0" dirty="0">
                          <a:solidFill>
                            <a:schemeClr val="dk1"/>
                          </a:solidFill>
                          <a:latin typeface="Arial" panose="020B0604020202020204" pitchFamily="34" charset="0"/>
                          <a:ea typeface="Verdana" panose="020B0604030504040204" pitchFamily="34" charset="0"/>
                          <a:cs typeface="Arial" panose="020B0604020202020204" pitchFamily="34" charset="0"/>
                        </a:rPr>
                        <a:t>Are you the first barrier preventing Soldiers from reaching out for and getting the help they need? Are your beliefs, your words, and your actions aligned when it comes to Soldiers asking for help?</a:t>
                      </a:r>
                    </a:p>
                    <a:p>
                      <a:pPr marL="171450" lvl="0" indent="-171450" defTabSz="914400" fontAlgn="base">
                        <a:spcBef>
                          <a:spcPct val="0"/>
                        </a:spcBef>
                        <a:spcAft>
                          <a:spcPts val="600"/>
                        </a:spcAft>
                        <a:buFont typeface="Arial" panose="020B0604020202020204" pitchFamily="34" charset="0"/>
                        <a:buChar char="•"/>
                        <a:defRPr/>
                      </a:pPr>
                      <a:r>
                        <a:rPr lang="en-US" sz="1100" b="0" i="0" baseline="0" dirty="0">
                          <a:solidFill>
                            <a:schemeClr val="dk1"/>
                          </a:solidFill>
                          <a:latin typeface="Arial" panose="020B0604020202020204" pitchFamily="34" charset="0"/>
                          <a:ea typeface="Verdana" panose="020B0604030504040204" pitchFamily="34" charset="0"/>
                          <a:cs typeface="Arial" panose="020B0604020202020204" pitchFamily="34" charset="0"/>
                        </a:rPr>
                        <a:t>You or others may unintentionally or innocently use language or behaviors that are in fact harmful or  stigmatizing. If or when this happens, be receptive when being challenged and corrected.</a:t>
                      </a:r>
                      <a:endParaRPr lang="en-US" sz="1100" b="0" i="0" dirty="0">
                        <a:solidFill>
                          <a:schemeClr val="dk1"/>
                        </a:solidFill>
                        <a:latin typeface="Arial" panose="020B0604020202020204" pitchFamily="34" charset="0"/>
                        <a:ea typeface="Verdana" panose="020B0604030504040204" pitchFamily="34" charset="0"/>
                        <a:cs typeface="Arial" panose="020B0604020202020204" pitchFamily="34" charset="0"/>
                      </a:endParaRP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110781"/>
                  </a:ext>
                </a:extLst>
              </a:tr>
              <a:tr h="276949">
                <a:tc>
                  <a:txBody>
                    <a:bodyPr/>
                    <a:lstStyle/>
                    <a:p>
                      <a:pPr algn="ctr">
                        <a:spcBef>
                          <a:spcPts val="0"/>
                        </a:spcBef>
                        <a:spcAft>
                          <a:spcPts val="600"/>
                        </a:spcAft>
                      </a:pPr>
                      <a:r>
                        <a:rPr lang="en-US" sz="1100" b="1" baseline="0" dirty="0">
                          <a:solidFill>
                            <a:schemeClr val="tx1"/>
                          </a:solidFill>
                          <a:latin typeface="Arial" panose="020B0604020202020204" pitchFamily="34" charset="0"/>
                          <a:cs typeface="Arial" panose="020B0604020202020204" pitchFamily="34" charset="0"/>
                        </a:rPr>
                        <a:t>4.</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1" dirty="0">
                          <a:solidFill>
                            <a:schemeClr val="tx1"/>
                          </a:solidFill>
                          <a:latin typeface="Arial" panose="020B0604020202020204" pitchFamily="34" charset="0"/>
                          <a:cs typeface="Arial" panose="020B0604020202020204" pitchFamily="34" charset="0"/>
                        </a:rPr>
                        <a:t>Encourage Soldiers to draw</a:t>
                      </a:r>
                      <a:r>
                        <a:rPr lang="en-US" sz="1100" b="1" baseline="0" dirty="0">
                          <a:solidFill>
                            <a:schemeClr val="tx1"/>
                          </a:solidFill>
                          <a:latin typeface="Arial" panose="020B0604020202020204" pitchFamily="34" charset="0"/>
                          <a:cs typeface="Arial" panose="020B0604020202020204" pitchFamily="34" charset="0"/>
                        </a:rPr>
                        <a:t> on the Army Values to engage in stigma-reducing behaviors in challenging situations.</a:t>
                      </a:r>
                      <a:endParaRPr lang="en-US" sz="1100" b="1" dirty="0">
                        <a:solidFill>
                          <a:schemeClr val="tx1"/>
                        </a:solidFill>
                        <a:latin typeface="Arial" panose="020B0604020202020204" pitchFamily="34" charset="0"/>
                        <a:cs typeface="Arial" panose="020B0604020202020204" pitchFamily="34" charset="0"/>
                      </a:endParaRP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09294479"/>
                  </a:ext>
                </a:extLst>
              </a:tr>
              <a:tr h="565662">
                <a:tc>
                  <a:txBody>
                    <a:bodyPr/>
                    <a:lstStyle/>
                    <a:p>
                      <a:pPr>
                        <a:spcBef>
                          <a:spcPts val="0"/>
                        </a:spcBef>
                        <a:spcAft>
                          <a:spcPts val="600"/>
                        </a:spcAft>
                      </a:pPr>
                      <a:endParaRPr lang="en-US" sz="1100" b="0" baseline="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defTabSz="914400" fontAlgn="base">
                        <a:spcBef>
                          <a:spcPct val="0"/>
                        </a:spcBef>
                        <a:spcAft>
                          <a:spcPts val="600"/>
                        </a:spcAft>
                        <a:buFont typeface="Arial" panose="020B0604020202020204" pitchFamily="34" charset="0"/>
                        <a:buChar char="•"/>
                        <a:defRPr/>
                      </a:pPr>
                      <a:r>
                        <a:rPr lang="en-US" sz="1100" dirty="0">
                          <a:solidFill>
                            <a:schemeClr val="dk1"/>
                          </a:solidFill>
                          <a:latin typeface="Arial" panose="020B0604020202020204" pitchFamily="34" charset="0"/>
                          <a:ea typeface="Verdana" panose="020B0604030504040204" pitchFamily="34" charset="0"/>
                          <a:cs typeface="Arial" panose="020B0604020202020204" pitchFamily="34" charset="0"/>
                        </a:rPr>
                        <a:t>There will likely be times when taking</a:t>
                      </a:r>
                      <a:r>
                        <a:rPr lang="en-US" sz="1100" baseline="0" dirty="0">
                          <a:solidFill>
                            <a:schemeClr val="dk1"/>
                          </a:solidFill>
                          <a:latin typeface="Arial" panose="020B0604020202020204" pitchFamily="34" charset="0"/>
                          <a:ea typeface="Verdana" panose="020B0604030504040204" pitchFamily="34" charset="0"/>
                          <a:cs typeface="Arial" panose="020B0604020202020204" pitchFamily="34" charset="0"/>
                        </a:rPr>
                        <a:t> action to fight stigma is </a:t>
                      </a:r>
                      <a:r>
                        <a:rPr lang="en-US" sz="1100" dirty="0">
                          <a:solidFill>
                            <a:schemeClr val="dk1"/>
                          </a:solidFill>
                          <a:latin typeface="Arial" panose="020B0604020202020204" pitchFamily="34" charset="0"/>
                          <a:ea typeface="Verdana" panose="020B0604030504040204" pitchFamily="34" charset="0"/>
                          <a:cs typeface="Arial" panose="020B0604020202020204" pitchFamily="34" charset="0"/>
                        </a:rPr>
                        <a:t>difficult or uncomfortable. During these more challenging times, you have the Army Values to draw upon for motivation to engage in stigma-reducing behaviors and in the ACE process. </a:t>
                      </a:r>
                    </a:p>
                    <a:p>
                      <a:pPr marL="171450" lvl="0" indent="-171450" defTabSz="914400" fontAlgn="base">
                        <a:spcBef>
                          <a:spcPct val="0"/>
                        </a:spcBef>
                        <a:spcAft>
                          <a:spcPts val="600"/>
                        </a:spcAft>
                        <a:buFont typeface="Arial" panose="020B0604020202020204" pitchFamily="34" charset="0"/>
                        <a:buChar char="•"/>
                        <a:defRPr/>
                      </a:pPr>
                      <a:r>
                        <a:rPr lang="en-US" sz="1100" dirty="0">
                          <a:solidFill>
                            <a:schemeClr val="tx1"/>
                          </a:solidFill>
                          <a:latin typeface="Arial" panose="020B0604020202020204" pitchFamily="34" charset="0"/>
                          <a:ea typeface="Verdana" panose="020B0604030504040204" pitchFamily="34" charset="0"/>
                          <a:cs typeface="Arial" panose="020B0604020202020204" pitchFamily="34" charset="0"/>
                        </a:rPr>
                        <a:t>For example, you can pull on</a:t>
                      </a:r>
                      <a:r>
                        <a:rPr lang="en-US" sz="1100" baseline="0" dirty="0">
                          <a:solidFill>
                            <a:schemeClr val="tx1"/>
                          </a:solidFill>
                          <a:latin typeface="Arial" panose="020B0604020202020204" pitchFamily="34" charset="0"/>
                          <a:ea typeface="Verdana" panose="020B0604030504040204" pitchFamily="34" charset="0"/>
                          <a:cs typeface="Arial" panose="020B0604020202020204" pitchFamily="34" charset="0"/>
                        </a:rPr>
                        <a:t> your Personal Courage to challenge the stigma, on sense of Duty to learn more about mental health, or on Loyalty to foster a stronger connection with a unit member that is different than you. </a:t>
                      </a:r>
                      <a:endParaRPr lang="en-US" sz="11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100" b="0" i="1" baseline="0" dirty="0">
                          <a:solidFill>
                            <a:schemeClr val="tx1"/>
                          </a:solidFill>
                          <a:latin typeface="Arial" panose="020B0604020202020204" pitchFamily="34" charset="0"/>
                          <a:cs typeface="Arial" panose="020B0604020202020204" pitchFamily="34" charset="0"/>
                        </a:rPr>
                        <a:t>[</a:t>
                      </a:r>
                      <a:r>
                        <a:rPr lang="en-US" sz="1100" b="1" i="1" baseline="0" dirty="0">
                          <a:solidFill>
                            <a:schemeClr val="tx1"/>
                          </a:solidFill>
                          <a:latin typeface="Arial" panose="020B0604020202020204" pitchFamily="34" charset="0"/>
                          <a:cs typeface="Arial" panose="020B0604020202020204" pitchFamily="34" charset="0"/>
                        </a:rPr>
                        <a:t>NOTE</a:t>
                      </a:r>
                      <a:r>
                        <a:rPr lang="en-US" sz="1100" b="0" i="1" baseline="0" dirty="0">
                          <a:solidFill>
                            <a:schemeClr val="tx1"/>
                          </a:solidFill>
                          <a:latin typeface="Arial" panose="020B0604020202020204" pitchFamily="34" charset="0"/>
                          <a:cs typeface="Arial" panose="020B0604020202020204" pitchFamily="34" charset="0"/>
                        </a:rPr>
                        <a:t>: This is a natural transition to the next slide.]</a:t>
                      </a:r>
                      <a:endParaRPr lang="en-US" sz="1100" i="1" baseline="0" dirty="0">
                        <a:solidFill>
                          <a:schemeClr val="tx1"/>
                        </a:solidFill>
                        <a:latin typeface="Arial" panose="020B0604020202020204" pitchFamily="34" charset="0"/>
                        <a:cs typeface="Arial" panose="020B0604020202020204" pitchFamily="34" charset="0"/>
                      </a:endParaRP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Rectangle 4"/>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11-B</a:t>
            </a:r>
          </a:p>
        </p:txBody>
      </p:sp>
      <p:sp>
        <p:nvSpPr>
          <p:cNvPr id="7" name="TextBox 6"/>
          <p:cNvSpPr txBox="1"/>
          <p:nvPr/>
        </p:nvSpPr>
        <p:spPr>
          <a:xfrm>
            <a:off x="2995212" y="36143"/>
            <a:ext cx="3862788" cy="236749"/>
          </a:xfrm>
          <a:prstGeom prst="rect">
            <a:avLst/>
          </a:prstGeom>
          <a:noFill/>
        </p:spPr>
        <p:txBody>
          <a:bodyPr wrap="square"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ACE Unit Training- </a:t>
            </a:r>
            <a:r>
              <a:rPr lang="en-US" sz="1100" dirty="0">
                <a:latin typeface="Arial" panose="020B0604020202020204" pitchFamily="34" charset="0"/>
                <a:cs typeface="Arial" panose="020B0604020202020204" pitchFamily="34" charset="0"/>
              </a:rPr>
              <a:t>Fighting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Stigma Module</a:t>
            </a:r>
          </a:p>
        </p:txBody>
      </p:sp>
      <p:sp>
        <p:nvSpPr>
          <p:cNvPr id="8" name="TextBox 7">
            <a:extLst>
              <a:ext uri="{FF2B5EF4-FFF2-40B4-BE49-F238E27FC236}">
                <a16:creationId xmlns:a16="http://schemas.microsoft.com/office/drawing/2014/main" id="{B2F8ABB4-A2E9-42F4-892A-31278EC810BE}"/>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101845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graphicFrame>
        <p:nvGraphicFramePr>
          <p:cNvPr id="6" name="Table 5"/>
          <p:cNvGraphicFramePr>
            <a:graphicFrameLocks noGrp="1"/>
          </p:cNvGraphicFramePr>
          <p:nvPr>
            <p:extLst>
              <p:ext uri="{D42A27DB-BD31-4B8C-83A1-F6EECF244321}">
                <p14:modId xmlns:p14="http://schemas.microsoft.com/office/powerpoint/2010/main" val="98953467"/>
              </p:ext>
            </p:extLst>
          </p:nvPr>
        </p:nvGraphicFramePr>
        <p:xfrm>
          <a:off x="254000" y="3326942"/>
          <a:ext cx="4043177" cy="5557168"/>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493352">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solidFill>
                            <a:schemeClr val="tx1"/>
                          </a:solidFill>
                          <a:latin typeface="Arial" panose="020B0604020202020204" pitchFamily="34" charset="0"/>
                          <a:cs typeface="Arial" panose="020B0604020202020204" pitchFamily="34" charset="0"/>
                        </a:rPr>
                        <a:t>Review the connection between reducing stigma and suicide prevention.</a:t>
                      </a: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endParaRPr lang="en-US" sz="100" dirty="0">
                        <a:latin typeface="Arial" panose="020B0604020202020204" pitchFamily="34" charset="0"/>
                        <a:cs typeface="Arial" panose="020B0604020202020204" pitchFamily="34" charset="0"/>
                      </a:endParaRPr>
                    </a:p>
                  </a:txBody>
                  <a:tcPr marL="93050" marR="93050" marT="50458" marB="504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i="1" strike="noStrike" kern="1200" dirty="0">
                          <a:solidFill>
                            <a:schemeClr val="tx1"/>
                          </a:solidFill>
                          <a:effectLst/>
                          <a:latin typeface="Arial" panose="020B0604020202020204" pitchFamily="34" charset="0"/>
                          <a:ea typeface="+mn-ea"/>
                          <a:cs typeface="Arial" panose="020B0604020202020204" pitchFamily="34" charset="0"/>
                        </a:rPr>
                        <a:t>[SLIDE BUILDS]</a:t>
                      </a:r>
                    </a:p>
                  </a:txBody>
                  <a:tcPr marL="93050" marR="93050" marT="50458" marB="504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5869">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US" sz="1100" b="1" kern="1200" dirty="0">
                          <a:solidFill>
                            <a:schemeClr val="tx1"/>
                          </a:solidFill>
                          <a:effectLst/>
                          <a:latin typeface="Arial" panose="020B0604020202020204" pitchFamily="34" charset="0"/>
                          <a:ea typeface="+mn-ea"/>
                          <a:cs typeface="Arial" panose="020B0604020202020204" pitchFamily="34" charset="0"/>
                        </a:rPr>
                        <a:t>State</a:t>
                      </a:r>
                      <a:r>
                        <a:rPr lang="en-US" sz="1100" b="1" kern="1200" baseline="0" dirty="0">
                          <a:solidFill>
                            <a:schemeClr val="tx1"/>
                          </a:solidFill>
                          <a:effectLst/>
                          <a:latin typeface="Arial" panose="020B0604020202020204" pitchFamily="34" charset="0"/>
                          <a:ea typeface="+mn-ea"/>
                          <a:cs typeface="Arial" panose="020B0604020202020204" pitchFamily="34" charset="0"/>
                        </a:rPr>
                        <a:t> that f</a:t>
                      </a:r>
                      <a:r>
                        <a:rPr lang="en-US" sz="1100" b="1" kern="1200" dirty="0">
                          <a:solidFill>
                            <a:schemeClr val="tx1"/>
                          </a:solidFill>
                          <a:effectLst/>
                          <a:latin typeface="Arial" panose="020B0604020202020204" pitchFamily="34" charset="0"/>
                          <a:ea typeface="+mn-ea"/>
                          <a:cs typeface="Arial" panose="020B0604020202020204" pitchFamily="34" charset="0"/>
                        </a:rPr>
                        <a:t>ighting stigma can</a:t>
                      </a:r>
                      <a:r>
                        <a:rPr lang="en-US" sz="1100" b="1" kern="1200" baseline="0" dirty="0">
                          <a:solidFill>
                            <a:schemeClr val="tx1"/>
                          </a:solidFill>
                          <a:effectLst/>
                          <a:latin typeface="Arial" panose="020B0604020202020204" pitchFamily="34" charset="0"/>
                          <a:ea typeface="+mn-ea"/>
                          <a:cs typeface="Arial" panose="020B0604020202020204" pitchFamily="34" charset="0"/>
                        </a:rPr>
                        <a:t> help</a:t>
                      </a:r>
                      <a:r>
                        <a:rPr lang="en-US" sz="1100" b="1" kern="1200" dirty="0">
                          <a:solidFill>
                            <a:schemeClr val="tx1"/>
                          </a:solidFill>
                          <a:effectLst/>
                          <a:latin typeface="Arial" panose="020B0604020202020204" pitchFamily="34" charset="0"/>
                          <a:ea typeface="+mn-ea"/>
                          <a:cs typeface="Arial" panose="020B0604020202020204" pitchFamily="34" charset="0"/>
                        </a:rPr>
                        <a:t> to lower the risk of suicide.</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932615">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rPr>
                        <a:t>Now, let’s take a look at the positive outcomes that can come from your efforts to fight stigma. </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kern="0" dirty="0">
                          <a:solidFill>
                            <a:prstClr val="black"/>
                          </a:solidFill>
                          <a:latin typeface="Arial" panose="020B0604020202020204" pitchFamily="34" charset="0"/>
                          <a:cs typeface="Arial" panose="020B0604020202020204" pitchFamily="34" charset="0"/>
                        </a:rPr>
                        <a:t>Throughout this module,</a:t>
                      </a:r>
                      <a:r>
                        <a:rPr lang="en-US" sz="1100" b="0" kern="0" baseline="0" dirty="0">
                          <a:solidFill>
                            <a:prstClr val="black"/>
                          </a:solidFill>
                          <a:latin typeface="Arial" panose="020B0604020202020204" pitchFamily="34" charset="0"/>
                          <a:cs typeface="Arial" panose="020B0604020202020204" pitchFamily="34" charset="0"/>
                        </a:rPr>
                        <a:t> we have</a:t>
                      </a:r>
                      <a:r>
                        <a:rPr lang="en-US" sz="1100" b="0" kern="0" dirty="0">
                          <a:solidFill>
                            <a:prstClr val="black"/>
                          </a:solidFill>
                          <a:latin typeface="Arial" panose="020B0604020202020204" pitchFamily="34" charset="0"/>
                          <a:cs typeface="Arial" panose="020B0604020202020204" pitchFamily="34" charset="0"/>
                        </a:rPr>
                        <a:t> demonstrated that stigma is</a:t>
                      </a:r>
                      <a:r>
                        <a:rPr lang="en-US" sz="1100" b="0" kern="0" baseline="0" dirty="0">
                          <a:solidFill>
                            <a:prstClr val="black"/>
                          </a:solidFill>
                          <a:latin typeface="Arial" panose="020B0604020202020204" pitchFamily="34" charset="0"/>
                          <a:cs typeface="Arial" panose="020B0604020202020204" pitchFamily="34" charset="0"/>
                        </a:rPr>
                        <a:t> associated with negative outcomes to include increased risk of suicide.</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Fighting stigma can,</a:t>
                      </a:r>
                      <a:r>
                        <a:rPr lang="en-US" sz="1100" kern="1200" baseline="0" dirty="0">
                          <a:solidFill>
                            <a:schemeClr val="tx1"/>
                          </a:solidFill>
                          <a:effectLst/>
                          <a:latin typeface="Arial" panose="020B0604020202020204" pitchFamily="34" charset="0"/>
                          <a:ea typeface="+mn-ea"/>
                          <a:cs typeface="Arial" panose="020B0604020202020204" pitchFamily="34" charset="0"/>
                        </a:rPr>
                        <a:t> therefore, help</a:t>
                      </a:r>
                      <a:r>
                        <a:rPr lang="en-US" sz="1100" kern="1200" dirty="0">
                          <a:solidFill>
                            <a:schemeClr val="tx1"/>
                          </a:solidFill>
                          <a:effectLst/>
                          <a:latin typeface="Arial" panose="020B0604020202020204" pitchFamily="34" charset="0"/>
                          <a:ea typeface="+mn-ea"/>
                          <a:cs typeface="Arial" panose="020B0604020202020204" pitchFamily="34" charset="0"/>
                        </a:rPr>
                        <a:t> to lower the risk of suicide. </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4164">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Use the image to demonstrate the positive impact of fighting the stigma and how it can contribute to a lower risk of suicide.</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5378666"/>
                  </a:ext>
                </a:extLst>
              </a:tr>
              <a:tr h="554164">
                <a:tc>
                  <a:txBody>
                    <a:bodyPr/>
                    <a:lstStyle/>
                    <a:p>
                      <a:pPr>
                        <a:spcBef>
                          <a:spcPts val="0"/>
                        </a:spcBef>
                        <a:spcAft>
                          <a:spcPts val="600"/>
                        </a:spcAft>
                      </a:pPr>
                      <a:endParaRPr lang="en-US" sz="1100" i="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100" b="1" i="1" kern="1200" dirty="0">
                          <a:solidFill>
                            <a:schemeClr val="tx1"/>
                          </a:solidFill>
                          <a:effectLst/>
                          <a:latin typeface="Arial" panose="020B0604020202020204" pitchFamily="34" charset="0"/>
                          <a:ea typeface="+mn-ea"/>
                          <a:cs typeface="Arial" panose="020B0604020202020204" pitchFamily="34" charset="0"/>
                        </a:rPr>
                        <a:t>[CLICK TO ADVANCE]</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ea typeface="+mn-ea"/>
                          <a:cs typeface="Arial" panose="020B0604020202020204" pitchFamily="34" charset="0"/>
                        </a:rPr>
                        <a:t>Stigma is disrespectful; actively</a:t>
                      </a:r>
                      <a:r>
                        <a:rPr lang="en-US" sz="1100" b="0" kern="1200" baseline="0" dirty="0">
                          <a:solidFill>
                            <a:schemeClr val="tx1"/>
                          </a:solidFill>
                          <a:effectLst/>
                          <a:latin typeface="Arial" panose="020B0604020202020204" pitchFamily="34" charset="0"/>
                          <a:ea typeface="+mn-ea"/>
                          <a:cs typeface="Arial" panose="020B0604020202020204" pitchFamily="34" charset="0"/>
                        </a:rPr>
                        <a:t> fighting stigma with tactics such as learning, connecting, and challenging shows that you will not tolerate disrespect within the unit. It shows that you CARE. </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kern="1200" baseline="0" dirty="0">
                          <a:solidFill>
                            <a:schemeClr val="tx1"/>
                          </a:solidFill>
                          <a:effectLst/>
                          <a:latin typeface="Arial" panose="020B0604020202020204" pitchFamily="34" charset="0"/>
                          <a:ea typeface="+mn-ea"/>
                          <a:cs typeface="Arial" panose="020B0604020202020204" pitchFamily="34" charset="0"/>
                        </a:rPr>
                        <a:t>When you know someone cares, you are more apt to trust them.</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kern="0" dirty="0">
                          <a:solidFill>
                            <a:prstClr val="black"/>
                          </a:solidFill>
                          <a:latin typeface="Arial" panose="020B0604020202020204" pitchFamily="34" charset="0"/>
                          <a:cs typeface="Arial" panose="020B0604020202020204" pitchFamily="34" charset="0"/>
                        </a:rPr>
                        <a:t>A unit with members that can trust one another will naturally help to improve unit cohesion. </a:t>
                      </a:r>
                    </a:p>
                  </a:txBody>
                  <a:tcPr marL="93050" marR="9305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3173558"/>
                  </a:ext>
                </a:extLst>
              </a:tr>
            </a:tbl>
          </a:graphicData>
        </a:graphic>
      </p:graphicFrame>
      <p:sp>
        <p:nvSpPr>
          <p:cNvPr id="8" name="TextBox 7"/>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12-A</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Isosceles Triangle 9"/>
          <p:cNvSpPr/>
          <p:nvPr/>
        </p:nvSpPr>
        <p:spPr>
          <a:xfrm rot="5400000">
            <a:off x="4056394" y="8613648"/>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313" y="34425"/>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9" name="TextBox 8">
            <a:extLst>
              <a:ext uri="{FF2B5EF4-FFF2-40B4-BE49-F238E27FC236}">
                <a16:creationId xmlns:a16="http://schemas.microsoft.com/office/drawing/2014/main" id="{4B230B1D-1255-438A-AD31-5E8CD2356A0D}"/>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609991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93813520"/>
              </p:ext>
            </p:extLst>
          </p:nvPr>
        </p:nvGraphicFramePr>
        <p:xfrm>
          <a:off x="198437" y="384639"/>
          <a:ext cx="4114800" cy="2423160"/>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634536">
                <a:tc>
                  <a:txBody>
                    <a:bodyPr/>
                    <a:lstStyle/>
                    <a:p>
                      <a:pPr>
                        <a:spcBef>
                          <a:spcPts val="0"/>
                        </a:spcBef>
                        <a:spcAft>
                          <a:spcPts val="600"/>
                        </a:spcAft>
                      </a:pPr>
                      <a:endParaRPr lang="en-US" sz="1100" b="1" baseline="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dirty="0">
                          <a:solidFill>
                            <a:schemeClr val="tx1"/>
                          </a:solidFill>
                          <a:latin typeface="Arial" panose="020B0604020202020204" pitchFamily="34" charset="0"/>
                          <a:cs typeface="Arial" panose="020B0604020202020204" pitchFamily="34" charset="0"/>
                        </a:rPr>
                        <a:t>Units with higher levels of cohesion are typically less tolerant of stigmatizing behavior, resulting in higher rates of help-seeking and fewer barriers to care.</a:t>
                      </a:r>
                      <a:endParaRPr lang="en-US" sz="1100" b="0" kern="0" dirty="0">
                        <a:solidFill>
                          <a:prstClr val="black"/>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Furthermore, </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 unit that has strong relationships, trust, and cohesion enhances the ability of team members to successfully Ask, Care, Escort and take action, all crucial steps in the ACE process. </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baseline="0" dirty="0">
                          <a:solidFill>
                            <a:schemeClr val="tx1"/>
                          </a:solidFill>
                          <a:latin typeface="Arial" panose="020B0604020202020204" pitchFamily="34" charset="0"/>
                          <a:cs typeface="Arial" panose="020B0604020202020204" pitchFamily="34" charset="0"/>
                        </a:rPr>
                        <a:t>By fighting the stigma with effective tactics, you are doing your part to positively affect the suicide prevention efforts within your unit and within the Army as a whole, and help to lower the risk of suicide.</a:t>
                      </a:r>
                      <a:endParaRPr lang="en-US" sz="1100" b="0" i="1"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lang="en-US" sz="1100" b="0" i="1" baseline="0" dirty="0">
                          <a:solidFill>
                            <a:schemeClr val="tx1"/>
                          </a:solidFill>
                          <a:latin typeface="Arial" panose="020B0604020202020204" pitchFamily="34" charset="0"/>
                          <a:cs typeface="Arial" panose="020B0604020202020204" pitchFamily="34" charset="0"/>
                        </a:rPr>
                        <a:t>[</a:t>
                      </a:r>
                      <a:r>
                        <a:rPr lang="en-US" sz="1100" b="1" i="1" baseline="0" dirty="0">
                          <a:solidFill>
                            <a:schemeClr val="tx1"/>
                          </a:solidFill>
                          <a:latin typeface="Arial" panose="020B0604020202020204" pitchFamily="34" charset="0"/>
                          <a:cs typeface="Arial" panose="020B0604020202020204" pitchFamily="34" charset="0"/>
                        </a:rPr>
                        <a:t>NOTE</a:t>
                      </a:r>
                      <a:r>
                        <a:rPr lang="en-US" sz="1100" b="0" i="1" baseline="0" dirty="0">
                          <a:solidFill>
                            <a:schemeClr val="tx1"/>
                          </a:solidFill>
                          <a:latin typeface="Arial" panose="020B0604020202020204" pitchFamily="34" charset="0"/>
                          <a:cs typeface="Arial" panose="020B0604020202020204" pitchFamily="34" charset="0"/>
                        </a:rPr>
                        <a:t>: This is a natural transition to the next slide.]</a:t>
                      </a:r>
                      <a:endParaRPr lang="en-US" sz="1100" i="1" baseline="0" dirty="0">
                        <a:solidFill>
                          <a:schemeClr val="tx1"/>
                        </a:solidFill>
                        <a:latin typeface="Arial" panose="020B0604020202020204" pitchFamily="34" charset="0"/>
                        <a:cs typeface="Arial" panose="020B0604020202020204" pitchFamily="34" charset="0"/>
                      </a:endParaRPr>
                    </a:p>
                  </a:txBody>
                  <a:tcPr marL="93050" marR="9305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Rectangle 4"/>
          <p:cNvSpPr/>
          <p:nvPr/>
        </p:nvSpPr>
        <p:spPr>
          <a:xfrm>
            <a:off x="4059936" y="8612501"/>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noProof="0" dirty="0">
                <a:solidFill>
                  <a:prstClr val="black"/>
                </a:solidFill>
                <a:latin typeface="Calibri" panose="020F0502020204030204"/>
              </a:rPr>
              <a:t>12</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7" name="TextBox 6"/>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
        <p:nvSpPr>
          <p:cNvPr id="8" name="TextBox 7">
            <a:extLst>
              <a:ext uri="{FF2B5EF4-FFF2-40B4-BE49-F238E27FC236}">
                <a16:creationId xmlns:a16="http://schemas.microsoft.com/office/drawing/2014/main" id="{41F02984-A0F7-48CD-ADE0-D43CA5FE3A2C}"/>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Tree>
    <p:extLst>
      <p:ext uri="{BB962C8B-B14F-4D97-AF65-F5344CB8AC3E}">
        <p14:creationId xmlns:p14="http://schemas.microsoft.com/office/powerpoint/2010/main" val="4257962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graphicFrame>
        <p:nvGraphicFramePr>
          <p:cNvPr id="6" name="Table 5"/>
          <p:cNvGraphicFramePr>
            <a:graphicFrameLocks noGrp="1"/>
          </p:cNvGraphicFramePr>
          <p:nvPr>
            <p:extLst>
              <p:ext uri="{D42A27DB-BD31-4B8C-83A1-F6EECF244321}">
                <p14:modId xmlns:p14="http://schemas.microsoft.com/office/powerpoint/2010/main" val="2622126824"/>
              </p:ext>
            </p:extLst>
          </p:nvPr>
        </p:nvGraphicFramePr>
        <p:xfrm>
          <a:off x="192589" y="3257839"/>
          <a:ext cx="4166482" cy="5895396"/>
        </p:xfrm>
        <a:graphic>
          <a:graphicData uri="http://schemas.openxmlformats.org/drawingml/2006/table">
            <a:tbl>
              <a:tblPr firstRow="1" bandRow="1">
                <a:tableStyleId>{5C22544A-7EE6-4342-B048-85BDC9FD1C3A}</a:tableStyleId>
              </a:tblPr>
              <a:tblGrid>
                <a:gridCol w="413807">
                  <a:extLst>
                    <a:ext uri="{9D8B030D-6E8A-4147-A177-3AD203B41FA5}">
                      <a16:colId xmlns:a16="http://schemas.microsoft.com/office/drawing/2014/main" val="20000"/>
                    </a:ext>
                  </a:extLst>
                </a:gridCol>
                <a:gridCol w="3752675">
                  <a:extLst>
                    <a:ext uri="{9D8B030D-6E8A-4147-A177-3AD203B41FA5}">
                      <a16:colId xmlns:a16="http://schemas.microsoft.com/office/drawing/2014/main" val="20001"/>
                    </a:ext>
                  </a:extLst>
                </a:gridCol>
              </a:tblGrid>
              <a:tr h="656372">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a:solidFill>
                            <a:schemeClr val="tx1"/>
                          </a:solidFill>
                          <a:latin typeface="Arial" panose="020B0604020202020204" pitchFamily="34" charset="0"/>
                          <a:cs typeface="Arial" panose="020B0604020202020204" pitchFamily="34" charset="0"/>
                        </a:rPr>
                        <a:t>Ask Soldiers to consider their next steps in implementing what they’ve gained from today’s training and encourage them to talk about suicide prevention with others.</a:t>
                      </a: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endParaRPr lang="en-US" sz="100" dirty="0">
                        <a:latin typeface="Arial" panose="020B0604020202020204" pitchFamily="34" charset="0"/>
                        <a:cs typeface="Arial" panose="020B0604020202020204" pitchFamily="34" charset="0"/>
                      </a:endParaRPr>
                    </a:p>
                  </a:txBody>
                  <a:tcPr marL="93050" marR="93050" marT="50458" marB="504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100" b="1" i="1" strike="noStrike" kern="1200" dirty="0">
                        <a:solidFill>
                          <a:schemeClr val="tx1"/>
                        </a:solidFill>
                        <a:effectLst/>
                        <a:latin typeface="Arial" panose="020B0604020202020204" pitchFamily="34" charset="0"/>
                        <a:ea typeface="+mn-ea"/>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3825">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9253" marR="99253" marT="94438" marB="94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Ask Soldiers to identify one thing to implement from today’s training in the next week or two that can help lower the risk of suicide.</a:t>
                      </a:r>
                    </a:p>
                  </a:txBody>
                  <a:tcPr marL="99253" marR="99253" marT="94438" marB="94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685319785"/>
                  </a:ext>
                </a:extLst>
              </a:tr>
              <a:tr h="1532588">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dirty="0">
                          <a:solidFill>
                            <a:schemeClr val="tx1"/>
                          </a:solidFill>
                          <a:latin typeface="Arial" panose="020B0604020202020204" pitchFamily="34" charset="0"/>
                          <a:cs typeface="Arial" panose="020B0604020202020204" pitchFamily="34" charset="0"/>
                        </a:rPr>
                        <a:t>Throughout a typical day or week, you have many opportunities to apply what you’ve learned today in the ACE Base module and this +1 module.</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[ASK] </a:t>
                      </a: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Based on what we’ve covered today, what is one thing you plan to do within the next week or two that can help lower the risk of suicide within your unit or your friends and family members?</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1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NOTE</a:t>
                      </a: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Allow for responses. Encourage Soldiers to consider specific, tangible actions. Examples may include</a:t>
                      </a:r>
                    </a:p>
                    <a:p>
                      <a:pPr marL="457200" marR="0" lvl="0" indent="-11430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identify a specific person in my unit or Circle of Support and check in to see how they are doing or invite them over for a BBQ</a:t>
                      </a:r>
                    </a:p>
                    <a:p>
                      <a:pPr marL="457200" marR="0" lvl="0" indent="-11430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draw on one of the Army Values when tempted to avoid uncomfortable conversations or needing to challenge a stigma</a:t>
                      </a:r>
                    </a:p>
                    <a:p>
                      <a:pPr marL="457200" marR="0" lvl="0" indent="-11430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make an effort to ask more open-ended questions to improve active listening skills</a:t>
                      </a:r>
                    </a:p>
                    <a:p>
                      <a:pPr marL="457200" marR="0" lvl="0" indent="-114300" algn="l" defTabSz="914400" rtl="0" eaLnBrk="0" fontAlgn="base" latinLnBrk="0" hangingPunct="0">
                        <a:lnSpc>
                          <a:spcPct val="100000"/>
                        </a:lnSpc>
                        <a:spcBef>
                          <a:spcPct val="0"/>
                        </a:spcBef>
                        <a:spcAft>
                          <a:spcPts val="600"/>
                        </a:spcAft>
                        <a:buClrTx/>
                        <a:buSzTx/>
                        <a:buFontTx/>
                        <a:buChar char="-"/>
                        <a:tabLst/>
                        <a:defRPr/>
                      </a:pP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fight self-stigma by using the Learn tactic by seeking out the chaplain to learn more about confidential options if needing help with a problem.]</a:t>
                      </a:r>
                    </a:p>
                  </a:txBody>
                  <a:tcPr marL="93050" marR="93050" marT="92964" marB="929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628926"/>
                  </a:ext>
                </a:extLst>
              </a:tr>
            </a:tbl>
          </a:graphicData>
        </a:graphic>
      </p:graphicFrame>
      <p:sp>
        <p:nvSpPr>
          <p:cNvPr id="8" name="TextBox 7"/>
          <p:cNvSpPr txBox="1"/>
          <p:nvPr/>
        </p:nvSpPr>
        <p:spPr>
          <a:xfrm>
            <a:off x="0" y="9011283"/>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noProof="0" dirty="0">
                <a:solidFill>
                  <a:prstClr val="black"/>
                </a:solidFill>
                <a:latin typeface="Calibri" panose="020F0502020204030204"/>
              </a:rPr>
              <a:t>13-A</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244A385-EB75-4F24-81EF-D3565CB1C26D}"/>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
        <p:nvSpPr>
          <p:cNvPr id="2" name="Isosceles Triangle 1">
            <a:extLst>
              <a:ext uri="{FF2B5EF4-FFF2-40B4-BE49-F238E27FC236}">
                <a16:creationId xmlns:a16="http://schemas.microsoft.com/office/drawing/2014/main" id="{D59ACD9B-1A72-63A0-1B6B-16F682C4973E}"/>
              </a:ext>
            </a:extLst>
          </p:cNvPr>
          <p:cNvSpPr/>
          <p:nvPr/>
        </p:nvSpPr>
        <p:spPr>
          <a:xfrm rot="5400000">
            <a:off x="4059936" y="8613648"/>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6127520-FE63-BDE4-97D1-920BD3235326}"/>
              </a:ext>
            </a:extLst>
          </p:cNvPr>
          <p:cNvSpPr txBox="1"/>
          <p:nvPr/>
        </p:nvSpPr>
        <p:spPr>
          <a:xfrm>
            <a:off x="7313" y="34425"/>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2673027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00118169"/>
              </p:ext>
            </p:extLst>
          </p:nvPr>
        </p:nvGraphicFramePr>
        <p:xfrm>
          <a:off x="198437" y="384639"/>
          <a:ext cx="4114800" cy="5102152"/>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683765">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9253" marR="99253" marT="94438" marB="94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Encourage Soldiers to talk to one another and to members of their Circle of Support about effective strategies to prevent suicide.</a:t>
                      </a:r>
                    </a:p>
                  </a:txBody>
                  <a:tcPr marL="99253" marR="99253" marT="94438" marB="94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77337266"/>
                  </a:ext>
                </a:extLst>
              </a:tr>
              <a:tr h="1375922">
                <a:tc>
                  <a:txBody>
                    <a:bodyPr/>
                    <a:lstStyle/>
                    <a:p>
                      <a:pPr algn="ctr">
                        <a:spcBef>
                          <a:spcPts val="0"/>
                        </a:spcBef>
                        <a:spcAft>
                          <a:spcPts val="600"/>
                        </a:spcAft>
                      </a:pPr>
                      <a:endParaRPr lang="en-US" sz="1100" b="1" dirty="0">
                        <a:solidFill>
                          <a:schemeClr val="tx1"/>
                        </a:solidFill>
                        <a:latin typeface="Arial" panose="020B0604020202020204" pitchFamily="34" charset="0"/>
                        <a:cs typeface="Arial" panose="020B0604020202020204" pitchFamily="34" charset="0"/>
                      </a:endParaRPr>
                    </a:p>
                  </a:txBody>
                  <a:tcPr marL="99253" marR="99253" marT="94438" marB="94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Preventing suicide requires taking proactive steps.</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 addition to the plans you all have just shared, here are some proactive steps you might consider taking with your fellow Soldiers and others within your Circle of Support:</a:t>
                      </a:r>
                    </a:p>
                    <a:p>
                      <a:pPr marL="461963" marR="0" lvl="0" indent="-171450" algn="l" defTabSz="914400" rtl="0" eaLnBrk="0" fontAlgn="base" latinLnBrk="0" hangingPunct="0">
                        <a:lnSpc>
                          <a:spcPct val="100000"/>
                        </a:lnSpc>
                        <a:spcBef>
                          <a:spcPct val="0"/>
                        </a:spcBef>
                        <a:spcAft>
                          <a:spcPts val="600"/>
                        </a:spcAft>
                        <a:buClrTx/>
                        <a:buSzTx/>
                        <a:buFontTx/>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look for opportunities to use active listening to enhance communication and connection and to build trust</a:t>
                      </a:r>
                    </a:p>
                    <a:p>
                      <a:pPr marL="461963" marR="0" lvl="0" indent="-171450" algn="l" defTabSz="914400" rtl="0" eaLnBrk="0" fontAlgn="base" latinLnBrk="0" hangingPunct="0">
                        <a:lnSpc>
                          <a:spcPct val="100000"/>
                        </a:lnSpc>
                        <a:spcBef>
                          <a:spcPct val="0"/>
                        </a:spcBef>
                        <a:spcAft>
                          <a:spcPts val="600"/>
                        </a:spcAft>
                        <a:buClrTx/>
                        <a:buSzTx/>
                        <a:buFontTx/>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ask who they feel most comfortable talking with if there is ever a concern or moment of crisis, and share that same information with them about you</a:t>
                      </a:r>
                    </a:p>
                    <a:p>
                      <a:pPr marL="461963" marR="0" lvl="0" indent="-171450" algn="l" defTabSz="914400" rtl="0" eaLnBrk="0" fontAlgn="base" latinLnBrk="0" hangingPunct="0">
                        <a:lnSpc>
                          <a:spcPct val="100000"/>
                        </a:lnSpc>
                        <a:spcBef>
                          <a:spcPct val="0"/>
                        </a:spcBef>
                        <a:spcAft>
                          <a:spcPts val="600"/>
                        </a:spcAft>
                        <a:buClrTx/>
                        <a:buSzTx/>
                        <a:buFontTx/>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talk about which resources you all might find most helpful and put the contact information in your phones</a:t>
                      </a:r>
                    </a:p>
                    <a:p>
                      <a:pPr marL="461963" marR="0" lvl="0" indent="-171450" algn="l" defTabSz="914400" rtl="0" eaLnBrk="0" fontAlgn="base" latinLnBrk="0" hangingPunct="0">
                        <a:lnSpc>
                          <a:spcPct val="100000"/>
                        </a:lnSpc>
                        <a:spcBef>
                          <a:spcPct val="0"/>
                        </a:spcBef>
                        <a:spcAft>
                          <a:spcPts val="600"/>
                        </a:spcAft>
                        <a:buClrTx/>
                        <a:buSzTx/>
                        <a:buFontTx/>
                        <a:buChar char="-"/>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when they are facing a challenge, encourage them to use resources proactively such as when there is even a hint of concern rather than wait until it’s a crisis situation; demonstrate proactive and preventative behavior as a role model by seeking help early and proactively</a:t>
                      </a:r>
                      <a:endPar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is a natural transition to the next slide.]</a:t>
                      </a:r>
                    </a:p>
                  </a:txBody>
                  <a:tcPr marL="99253" marR="99253" marT="94438" marB="94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6838449"/>
                  </a:ext>
                </a:extLst>
              </a:tr>
            </a:tbl>
          </a:graphicData>
        </a:graphic>
      </p:graphicFrame>
      <p:sp>
        <p:nvSpPr>
          <p:cNvPr id="5" name="Rectangle 4"/>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13-B</a:t>
            </a:r>
          </a:p>
        </p:txBody>
      </p:sp>
      <p:sp>
        <p:nvSpPr>
          <p:cNvPr id="8" name="TextBox 7">
            <a:extLst>
              <a:ext uri="{FF2B5EF4-FFF2-40B4-BE49-F238E27FC236}">
                <a16:creationId xmlns:a16="http://schemas.microsoft.com/office/drawing/2014/main" id="{5825472E-A84F-433C-B6F1-833DC0337030}"/>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
        <p:nvSpPr>
          <p:cNvPr id="2" name="TextBox 1">
            <a:extLst>
              <a:ext uri="{FF2B5EF4-FFF2-40B4-BE49-F238E27FC236}">
                <a16:creationId xmlns:a16="http://schemas.microsoft.com/office/drawing/2014/main" id="{A1B3FA10-1768-03F4-DF46-D5D23B950864}"/>
              </a:ext>
            </a:extLst>
          </p:cNvPr>
          <p:cNvSpPr txBox="1"/>
          <p:nvPr/>
        </p:nvSpPr>
        <p:spPr>
          <a:xfrm>
            <a:off x="2961527" y="44305"/>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4220487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54000" y="338138"/>
            <a:ext cx="3803650" cy="2852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graphicFrame>
        <p:nvGraphicFramePr>
          <p:cNvPr id="6" name="Table 5"/>
          <p:cNvGraphicFramePr>
            <a:graphicFrameLocks noGrp="1"/>
          </p:cNvGraphicFramePr>
          <p:nvPr>
            <p:extLst>
              <p:ext uri="{D42A27DB-BD31-4B8C-83A1-F6EECF244321}">
                <p14:modId xmlns:p14="http://schemas.microsoft.com/office/powerpoint/2010/main" val="1579915023"/>
              </p:ext>
            </p:extLst>
          </p:nvPr>
        </p:nvGraphicFramePr>
        <p:xfrm>
          <a:off x="254000" y="3435567"/>
          <a:ext cx="4043177" cy="5335790"/>
        </p:xfrm>
        <a:graphic>
          <a:graphicData uri="http://schemas.openxmlformats.org/drawingml/2006/table">
            <a:tbl>
              <a:tblPr firstRow="1" bandRow="1">
                <a:tableStyleId>{5C22544A-7EE6-4342-B048-85BDC9FD1C3A}</a:tableStyleId>
              </a:tblPr>
              <a:tblGrid>
                <a:gridCol w="401561">
                  <a:extLst>
                    <a:ext uri="{9D8B030D-6E8A-4147-A177-3AD203B41FA5}">
                      <a16:colId xmlns:a16="http://schemas.microsoft.com/office/drawing/2014/main" val="20000"/>
                    </a:ext>
                  </a:extLst>
                </a:gridCol>
                <a:gridCol w="3641616">
                  <a:extLst>
                    <a:ext uri="{9D8B030D-6E8A-4147-A177-3AD203B41FA5}">
                      <a16:colId xmlns:a16="http://schemas.microsoft.com/office/drawing/2014/main" val="20001"/>
                    </a:ext>
                  </a:extLst>
                </a:gridCol>
              </a:tblGrid>
              <a:tr h="685598">
                <a:tc>
                  <a:txBody>
                    <a:bodyPr/>
                    <a:lstStyle/>
                    <a:p>
                      <a:pPr algn="ctr"/>
                      <a:r>
                        <a:rPr lang="en-US" sz="3600" b="1" kern="1200" dirty="0">
                          <a:solidFill>
                            <a:srgbClr val="FF0000"/>
                          </a:solidFill>
                          <a:effectLst/>
                          <a:latin typeface="Arial" panose="020B0604020202020204" pitchFamily="34" charset="0"/>
                          <a:ea typeface="+mn-ea"/>
                          <a:cs typeface="Arial" panose="020B0604020202020204" pitchFamily="34" charset="0"/>
                          <a:sym typeface="Wingdings"/>
                        </a:rPr>
                        <a:t></a:t>
                      </a:r>
                      <a:endParaRPr lang="en-US" sz="3600" dirty="0">
                        <a:solidFill>
                          <a:schemeClr val="tx1"/>
                        </a:solidFill>
                        <a:latin typeface="Arial" panose="020B0604020202020204" pitchFamily="34" charset="0"/>
                        <a:cs typeface="Arial" panose="020B0604020202020204" pitchFamily="34" charset="0"/>
                      </a:endParaRPr>
                    </a:p>
                  </a:txBody>
                  <a:tcPr marL="93050" marR="93050" marT="50458" marB="5045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Empower Soldiers to take an active role in the Army’s integrated and comprehensive approach to prevent suicide, and thank Soldiers for their participation.</a:t>
                      </a:r>
                      <a:endParaRPr lang="en-US" sz="1100" b="1" dirty="0">
                        <a:solidFill>
                          <a:schemeClr val="tx1"/>
                        </a:solidFill>
                        <a:latin typeface="Arial" panose="020B0604020202020204" pitchFamily="34" charset="0"/>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endParaRPr lang="en-US" sz="100" dirty="0">
                        <a:latin typeface="Arial" panose="020B0604020202020204" pitchFamily="34" charset="0"/>
                        <a:cs typeface="Arial" panose="020B0604020202020204" pitchFamily="34" charset="0"/>
                      </a:endParaRPr>
                    </a:p>
                  </a:txBody>
                  <a:tcPr marL="93050" marR="93050" marT="50458" marB="5045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 b="1" i="1" strike="noStrike" kern="1200" dirty="0">
                        <a:solidFill>
                          <a:schemeClr val="tx1"/>
                        </a:solidFill>
                        <a:effectLst/>
                        <a:latin typeface="Arial" panose="020B0604020202020204" pitchFamily="34" charset="0"/>
                        <a:ea typeface="+mn-ea"/>
                        <a:cs typeface="Arial" panose="020B0604020202020204" pitchFamily="34" charset="0"/>
                      </a:endParaRPr>
                    </a:p>
                  </a:txBody>
                  <a:tcPr marL="93050" marR="93050" marT="50458" marB="504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3189">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1.</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1100" b="1" dirty="0">
                          <a:solidFill>
                            <a:schemeClr val="tx1"/>
                          </a:solidFill>
                          <a:latin typeface="Arial" panose="020B0604020202020204" pitchFamily="34" charset="0"/>
                          <a:cs typeface="Arial" panose="020B0604020202020204" pitchFamily="34" charset="0"/>
                        </a:rPr>
                        <a:t>Empower Soldiers to commit</a:t>
                      </a:r>
                      <a:r>
                        <a:rPr lang="en-US" sz="1100" b="1" baseline="0" dirty="0">
                          <a:solidFill>
                            <a:schemeClr val="tx1"/>
                          </a:solidFill>
                          <a:latin typeface="Arial" panose="020B0604020202020204" pitchFamily="34" charset="0"/>
                          <a:cs typeface="Arial" panose="020B0604020202020204" pitchFamily="34" charset="0"/>
                        </a:rPr>
                        <a:t> to fighting the stigma within their unit to help mitigate the risk of suicide.</a:t>
                      </a:r>
                      <a:endParaRPr lang="en-US" sz="1100" b="1"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3916790">
                <a:tc>
                  <a:txBody>
                    <a:bodyPr/>
                    <a:lstStyle/>
                    <a:p>
                      <a:pPr algn="ctr">
                        <a:spcBef>
                          <a:spcPts val="0"/>
                        </a:spcBef>
                        <a:spcAft>
                          <a:spcPts val="600"/>
                        </a:spcAft>
                      </a:pPr>
                      <a:endParaRPr lang="en-US" sz="1100" b="0" dirty="0">
                        <a:solidFill>
                          <a:schemeClr val="tx1"/>
                        </a:solidFill>
                        <a:latin typeface="Arial" panose="020B0604020202020204" pitchFamily="34" charset="0"/>
                        <a:cs typeface="Arial" panose="020B0604020202020204" pitchFamily="34" charset="0"/>
                      </a:endParaRP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kern="1200" baseline="0" dirty="0">
                          <a:solidFill>
                            <a:schemeClr val="tx1"/>
                          </a:solidFill>
                          <a:effectLst/>
                          <a:latin typeface="Arial" panose="020B0604020202020204" pitchFamily="34" charset="0"/>
                          <a:ea typeface="+mn-ea"/>
                          <a:cs typeface="Arial" panose="020B0604020202020204" pitchFamily="34" charset="0"/>
                        </a:rPr>
                        <a:t>Army policies are changing to be more supportive of Soldiers getting the help they need, but true change happens at the lowest level.</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i="0" baseline="0" dirty="0">
                          <a:solidFill>
                            <a:schemeClr val="tx1"/>
                          </a:solidFill>
                          <a:latin typeface="Arial" panose="020B0604020202020204" pitchFamily="34" charset="0"/>
                          <a:ea typeface="Cambria" panose="02040503050406030204" pitchFamily="18" charset="0"/>
                          <a:cs typeface="Arial" panose="020B0604020202020204" pitchFamily="34" charset="0"/>
                        </a:rPr>
                        <a:t>Remember, you are a part of the Army’s comprehensive and integrated approach to preventing suicide and protecting others from its devastating impacts. </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b="0" i="0" baseline="0" dirty="0">
                          <a:solidFill>
                            <a:schemeClr val="tx1"/>
                          </a:solidFill>
                          <a:latin typeface="Arial" panose="020B0604020202020204" pitchFamily="34" charset="0"/>
                          <a:ea typeface="Cambria" panose="02040503050406030204" pitchFamily="18" charset="0"/>
                          <a:cs typeface="Arial" panose="020B0604020202020204" pitchFamily="34" charset="0"/>
                        </a:rPr>
                        <a:t>The Army and its people need you to concentrate your efforts in the prevention strategies within your control and influence, which you have gained from today’s training.</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Take the knowledge you’ve received to help sustain and improve the culture within your unit as it pertains to help-seeking behavior and mitigating risk of suicide. </a:t>
                      </a:r>
                      <a:r>
                        <a:rPr lang="en-US" sz="1100" kern="1200" baseline="0" dirty="0">
                          <a:solidFill>
                            <a:schemeClr val="tx1"/>
                          </a:solidFill>
                          <a:effectLst/>
                          <a:latin typeface="Arial" panose="020B0604020202020204" pitchFamily="34" charset="0"/>
                          <a:ea typeface="+mn-ea"/>
                          <a:cs typeface="Arial" panose="020B0604020202020204" pitchFamily="34" charset="0"/>
                        </a:rPr>
                        <a:t>Commit to the stigma-fighting actions you established a few moments ago.</a:t>
                      </a:r>
                      <a:endParaRPr lang="en-US" sz="11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100" kern="0" dirty="0">
                          <a:solidFill>
                            <a:prstClr val="black"/>
                          </a:solidFill>
                          <a:latin typeface="Arial" panose="020B0604020202020204" pitchFamily="34" charset="0"/>
                          <a:cs typeface="Arial" panose="020B0604020202020204" pitchFamily="34" charset="0"/>
                        </a:rPr>
                        <a:t>Each individual has the responsibility and the power to make a positive difference. Be the difference with your battle buddy, team, squad, and company.</a:t>
                      </a:r>
                    </a:p>
                  </a:txBody>
                  <a:tcPr marL="93050" marR="93050" marT="92964" marB="929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0" y="9011283"/>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14</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 name="TextBox 12"/>
          <p:cNvSpPr txBox="1"/>
          <p:nvPr/>
        </p:nvSpPr>
        <p:spPr>
          <a:xfrm>
            <a:off x="7313" y="34425"/>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10" name="TextBox 9">
            <a:extLst>
              <a:ext uri="{FF2B5EF4-FFF2-40B4-BE49-F238E27FC236}">
                <a16:creationId xmlns:a16="http://schemas.microsoft.com/office/drawing/2014/main" id="{2F54480E-F526-40D6-A47E-A35EC3524716}"/>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chemeClr val="accent5"/>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srgbClr val="FF0000"/>
              </a:solidFill>
              <a:latin typeface="Garamond" pitchFamily="18"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400" kern="0" dirty="0">
              <a:solidFill>
                <a:prstClr val="black"/>
              </a:solidFill>
              <a:latin typeface="Arial" panose="020B0604020202020204" pitchFamily="34" charset="0"/>
              <a:cs typeface="Arial" panose="020B0604020202020204" pitchFamily="34"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
        <p:nvSpPr>
          <p:cNvPr id="2" name="Isosceles Triangle 1">
            <a:extLst>
              <a:ext uri="{FF2B5EF4-FFF2-40B4-BE49-F238E27FC236}">
                <a16:creationId xmlns:a16="http://schemas.microsoft.com/office/drawing/2014/main" id="{0C236833-B0D0-4CD1-12C6-0CF686D5D6F9}"/>
              </a:ext>
            </a:extLst>
          </p:cNvPr>
          <p:cNvSpPr/>
          <p:nvPr/>
        </p:nvSpPr>
        <p:spPr>
          <a:xfrm rot="5400000">
            <a:off x="4059936" y="8613648"/>
            <a:ext cx="299385" cy="298885"/>
          </a:xfrm>
          <a:prstGeom prst="triangle">
            <a:avLst>
              <a:gd name="adj" fmla="val 51512"/>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54" tIns="45327" rIns="90654" bIns="45327"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50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14974903"/>
              </p:ext>
            </p:extLst>
          </p:nvPr>
        </p:nvGraphicFramePr>
        <p:xfrm>
          <a:off x="198437" y="384639"/>
          <a:ext cx="4114800" cy="1857557"/>
        </p:xfrm>
        <a:graphic>
          <a:graphicData uri="http://schemas.openxmlformats.org/drawingml/2006/table">
            <a:tbl>
              <a:tblPr firstRow="1" bandRow="1">
                <a:tableStyleId>{5C22544A-7EE6-4342-B048-85BDC9FD1C3A}</a:tableStyleId>
              </a:tblPr>
              <a:tblGrid>
                <a:gridCol w="408675">
                  <a:extLst>
                    <a:ext uri="{9D8B030D-6E8A-4147-A177-3AD203B41FA5}">
                      <a16:colId xmlns:a16="http://schemas.microsoft.com/office/drawing/2014/main" val="20000"/>
                    </a:ext>
                  </a:extLst>
                </a:gridCol>
                <a:gridCol w="3706125">
                  <a:extLst>
                    <a:ext uri="{9D8B030D-6E8A-4147-A177-3AD203B41FA5}">
                      <a16:colId xmlns:a16="http://schemas.microsoft.com/office/drawing/2014/main" val="20001"/>
                    </a:ext>
                  </a:extLst>
                </a:gridCol>
              </a:tblGrid>
              <a:tr h="481635">
                <a:tc>
                  <a:txBody>
                    <a:bodyPr/>
                    <a:lstStyle/>
                    <a:p>
                      <a:pPr algn="ctr">
                        <a:spcBef>
                          <a:spcPts val="0"/>
                        </a:spcBef>
                        <a:spcAft>
                          <a:spcPts val="600"/>
                        </a:spcAft>
                      </a:pPr>
                      <a:r>
                        <a:rPr lang="en-US" sz="1100" b="1" dirty="0">
                          <a:solidFill>
                            <a:schemeClr val="tx1"/>
                          </a:solidFill>
                          <a:latin typeface="Arial" panose="020B0604020202020204" pitchFamily="34" charset="0"/>
                          <a:cs typeface="Arial" panose="020B0604020202020204" pitchFamily="34" charset="0"/>
                        </a:rPr>
                        <a:t>2.</a:t>
                      </a:r>
                    </a:p>
                  </a:txBody>
                  <a:tcPr marL="99253" marR="99253" marT="94438" marB="94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Thank Soldiers for their participation.</a:t>
                      </a:r>
                    </a:p>
                  </a:txBody>
                  <a:tcPr marL="99253" marR="99253" marT="94438" marB="94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77337266"/>
                  </a:ext>
                </a:extLst>
              </a:tr>
              <a:tr h="1375922">
                <a:tc>
                  <a:txBody>
                    <a:bodyPr/>
                    <a:lstStyle/>
                    <a:p>
                      <a:pPr>
                        <a:spcBef>
                          <a:spcPts val="0"/>
                        </a:spcBef>
                        <a:spcAft>
                          <a:spcPts val="600"/>
                        </a:spcAft>
                      </a:pPr>
                      <a:endParaRPr lang="en-US" sz="1100" dirty="0">
                        <a:solidFill>
                          <a:schemeClr val="tx1"/>
                        </a:solidFill>
                        <a:latin typeface="Arial" panose="020B0604020202020204" pitchFamily="34" charset="0"/>
                        <a:cs typeface="Arial" panose="020B0604020202020204" pitchFamily="34" charset="0"/>
                      </a:endParaRPr>
                    </a:p>
                  </a:txBody>
                  <a:tcPr marL="99253" marR="99253" marT="94438" marB="9443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US" sz="1100" b="0" i="0" baseline="0" dirty="0">
                          <a:solidFill>
                            <a:schemeClr val="tx1"/>
                          </a:solidFill>
                          <a:latin typeface="Arial" panose="020B0604020202020204" pitchFamily="34" charset="0"/>
                          <a:ea typeface="Cambria" panose="02040503050406030204" pitchFamily="18" charset="0"/>
                          <a:cs typeface="Arial" panose="020B0604020202020204" pitchFamily="34" charset="0"/>
                        </a:rPr>
                        <a:t>ACE can save a life. So remember to Ask, Care, and Escort. </a:t>
                      </a: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b="0" i="0" baseline="0" dirty="0">
                          <a:solidFill>
                            <a:schemeClr val="tx1"/>
                          </a:solidFill>
                          <a:latin typeface="Arial" panose="020B0604020202020204" pitchFamily="34" charset="0"/>
                          <a:ea typeface="Cambria" panose="02040503050406030204" pitchFamily="18" charset="0"/>
                          <a:cs typeface="Arial" panose="020B0604020202020204" pitchFamily="34" charset="0"/>
                        </a:rPr>
                        <a:t>Thank you for your participation today and for demonstrating your selfless support of your fellow Soldiers and the whole Army Family. </a:t>
                      </a:r>
                    </a:p>
                  </a:txBody>
                  <a:tcPr marL="99253" marR="99253" marT="94438" marB="94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6838449"/>
                  </a:ext>
                </a:extLst>
              </a:tr>
            </a:tbl>
          </a:graphicData>
        </a:graphic>
      </p:graphicFrame>
      <p:sp>
        <p:nvSpPr>
          <p:cNvPr id="5" name="Rectangle 4"/>
          <p:cNvSpPr/>
          <p:nvPr/>
        </p:nvSpPr>
        <p:spPr>
          <a:xfrm>
            <a:off x="4059936"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14-B</a:t>
            </a:r>
          </a:p>
        </p:txBody>
      </p:sp>
      <p:sp>
        <p:nvSpPr>
          <p:cNvPr id="8" name="TextBox 7">
            <a:extLst>
              <a:ext uri="{FF2B5EF4-FFF2-40B4-BE49-F238E27FC236}">
                <a16:creationId xmlns:a16="http://schemas.microsoft.com/office/drawing/2014/main" id="{5825472E-A84F-433C-B6F1-833DC0337030}"/>
              </a:ext>
            </a:extLst>
          </p:cNvPr>
          <p:cNvSpPr txBox="1"/>
          <p:nvPr/>
        </p:nvSpPr>
        <p:spPr>
          <a:xfrm>
            <a:off x="4459602" y="375645"/>
            <a:ext cx="2272160" cy="8539755"/>
          </a:xfrm>
          <a:prstGeom prst="rect">
            <a:avLst/>
          </a:prstGeom>
          <a:noFill/>
          <a:ln>
            <a:solidFill>
              <a:sysClr val="windowText" lastClr="000000"/>
            </a:solidFill>
          </a:ln>
        </p:spPr>
        <p:txBody>
          <a:bodyPr wrap="square" lIns="92541" tIns="46270" rIns="92541" bIns="46270" rtlCol="0">
            <a:noAutofit/>
          </a:bodyPr>
          <a:lstStyle/>
          <a:p>
            <a:pPr algn="ctr">
              <a:defRPr/>
            </a:pPr>
            <a:r>
              <a:rPr lang="en-US" sz="1100" kern="0" dirty="0">
                <a:solidFill>
                  <a:prstClr val="black"/>
                </a:solidFill>
                <a:latin typeface="Verdana" panose="020B0604030504040204" pitchFamily="34" charset="0"/>
                <a:ea typeface="Verdana" panose="020B0604030504040204" pitchFamily="34" charset="0"/>
                <a:cs typeface="Verdana" panose="020B0604030504040204" pitchFamily="34" charset="0"/>
              </a:rPr>
              <a:t>Record your own notes here:</a:t>
            </a: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a:p>
            <a:pPr defTabSz="916093">
              <a:defRPr/>
            </a:pPr>
            <a:endParaRPr lang="en-US" sz="1200" kern="0" dirty="0">
              <a:solidFill>
                <a:prstClr val="black"/>
              </a:solidFill>
              <a:latin typeface="Garamond" pitchFamily="18" charset="0"/>
            </a:endParaRPr>
          </a:p>
        </p:txBody>
      </p:sp>
      <p:sp>
        <p:nvSpPr>
          <p:cNvPr id="2" name="Rectangle 1">
            <a:extLst>
              <a:ext uri="{FF2B5EF4-FFF2-40B4-BE49-F238E27FC236}">
                <a16:creationId xmlns:a16="http://schemas.microsoft.com/office/drawing/2014/main" id="{DE8B133F-14B7-7A15-2622-84E47D0EE023}"/>
              </a:ext>
            </a:extLst>
          </p:cNvPr>
          <p:cNvSpPr/>
          <p:nvPr/>
        </p:nvSpPr>
        <p:spPr>
          <a:xfrm>
            <a:off x="3680074" y="8613648"/>
            <a:ext cx="301904" cy="3024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643" tIns="45321" rIns="90643" bIns="45321"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0F04FD5-62A0-8A65-80DF-8A6DF5BF8DAF}"/>
              </a:ext>
            </a:extLst>
          </p:cNvPr>
          <p:cNvSpPr txBox="1"/>
          <p:nvPr/>
        </p:nvSpPr>
        <p:spPr>
          <a:xfrm>
            <a:off x="2961527" y="44305"/>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197301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ii</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 name="TextBox 8">
            <a:extLst>
              <a:ext uri="{FF2B5EF4-FFF2-40B4-BE49-F238E27FC236}">
                <a16:creationId xmlns:a16="http://schemas.microsoft.com/office/drawing/2014/main" id="{7AFFDE85-B394-404E-BE1E-0523E1568EC9}"/>
              </a:ext>
            </a:extLst>
          </p:cNvPr>
          <p:cNvSpPr txBox="1"/>
          <p:nvPr/>
        </p:nvSpPr>
        <p:spPr>
          <a:xfrm>
            <a:off x="7313" y="57871"/>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
        <p:nvSpPr>
          <p:cNvPr id="2" name="TextBox 1">
            <a:extLst>
              <a:ext uri="{FF2B5EF4-FFF2-40B4-BE49-F238E27FC236}">
                <a16:creationId xmlns:a16="http://schemas.microsoft.com/office/drawing/2014/main" id="{95A5424E-22C4-4F4E-905A-7EA1BB125E44}"/>
              </a:ext>
            </a:extLst>
          </p:cNvPr>
          <p:cNvSpPr txBox="1"/>
          <p:nvPr/>
        </p:nvSpPr>
        <p:spPr>
          <a:xfrm>
            <a:off x="668422" y="1248209"/>
            <a:ext cx="5521155" cy="4893647"/>
          </a:xfrm>
          <a:prstGeom prst="rect">
            <a:avLst/>
          </a:prstGeom>
          <a:noFill/>
        </p:spPr>
        <p:txBody>
          <a:bodyPr wrap="square">
            <a:spAutoFit/>
          </a:bodyPr>
          <a:lstStyle/>
          <a:p>
            <a:r>
              <a:rPr lang="en-US" sz="1200" b="1" u="sng" dirty="0">
                <a:latin typeface="Arial" panose="020B0604020202020204" pitchFamily="34" charset="0"/>
                <a:cs typeface="Arial" panose="020B0604020202020204" pitchFamily="34" charset="0"/>
              </a:rPr>
              <a:t>Facilitated discussion and engagement</a:t>
            </a:r>
            <a:r>
              <a:rPr lang="en-US" sz="1200" b="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This training is designed to be facilitated by a single instructor and delivered in an interactive, discussion-based format (rather than conventional lecture or didactic format). Because this module utilizes group interaction, it is highly recommended that it be led by an instructor who is able and willing to elicit participant engagement through facilitating meaningful discussions and practical exercises. </a:t>
            </a:r>
            <a:r>
              <a:rPr lang="en-US" sz="1200" dirty="0">
                <a:latin typeface="Arial 12"/>
              </a:rPr>
              <a:t>The practical exercises are essential in allowing participants the opportunity to try out the </a:t>
            </a:r>
            <a:r>
              <a:rPr lang="en-US" sz="1200" dirty="0">
                <a:latin typeface="Arial" panose="020B0604020202020204" pitchFamily="34" charset="0"/>
                <a:cs typeface="Arial" panose="020B0604020202020204" pitchFamily="34" charset="0"/>
              </a:rPr>
              <a:t>Ask, Care, Escort process </a:t>
            </a:r>
            <a:r>
              <a:rPr lang="en-US" sz="1200" dirty="0">
                <a:latin typeface="Arial 12"/>
              </a:rPr>
              <a:t>strategies in a safe, non-threatening environment and develop competence and confidence to use the strategies in real-life scenarios.</a:t>
            </a:r>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Delivered in-person to small groups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ACE training is intended to be delivered in-person and it is highly recommended that this training be conducted with small groups (fewer than 40). In-person training allows for optimal engagement and also fosters unit cohesion, thus building protective factors which is an aim of the training.</a:t>
            </a:r>
          </a:p>
          <a:p>
            <a:endParaRPr lang="en-US" sz="1200" dirty="0">
              <a:latin typeface="Arial 12"/>
            </a:endParaRPr>
          </a:p>
          <a:p>
            <a:r>
              <a:rPr lang="en-US" sz="1200" b="1" u="sng" dirty="0">
                <a:latin typeface="Arial 12"/>
              </a:rPr>
              <a:t>Cohesive efforts</a:t>
            </a:r>
            <a:r>
              <a:rPr lang="en-US" sz="1200" b="1" dirty="0">
                <a:latin typeface="Arial 12"/>
              </a:rPr>
              <a:t>:</a:t>
            </a:r>
            <a:r>
              <a:rPr lang="en-US" sz="1200" dirty="0">
                <a:latin typeface="Arial 12"/>
              </a:rPr>
              <a:t> It is strongly recommended that the ACE for Circle of Support training be offered around the same time frame that the Soldiers receive the ACE Unit Training. According to </a:t>
            </a:r>
            <a:r>
              <a:rPr lang="en-US" sz="1200" dirty="0">
                <a:latin typeface="Arial" panose="020B0604020202020204" pitchFamily="34" charset="0"/>
                <a:cs typeface="Arial" panose="020B0604020202020204" pitchFamily="34" charset="0"/>
              </a:rPr>
              <a:t>AR 600-63</a:t>
            </a:r>
            <a:r>
              <a:rPr lang="en-US" sz="1200" dirty="0">
                <a:latin typeface="Arial 12"/>
              </a:rPr>
              <a:t>, ACE suicide prevention and intervention training must be offered to Circle of Support members on an annual basis. The ACE Active Listening for Circle of Support module resembles the content and format of the ACE Active Listening module for Soldiers but has been tailored for members of a Soldier’s Circle of Support (e.g., spouse, significant other, parent(s), siblings, extended family, friends, mentors). </a:t>
            </a:r>
          </a:p>
          <a:p>
            <a:endParaRPr lang="en-US" sz="1200" dirty="0">
              <a:latin typeface="Arial 12"/>
            </a:endParaRPr>
          </a:p>
        </p:txBody>
      </p:sp>
      <p:sp>
        <p:nvSpPr>
          <p:cNvPr id="3" name="Rectangle 2">
            <a:extLst>
              <a:ext uri="{FF2B5EF4-FFF2-40B4-BE49-F238E27FC236}">
                <a16:creationId xmlns:a16="http://schemas.microsoft.com/office/drawing/2014/main" id="{C27A081B-D11D-57CD-8E54-4A8E9698E8CD}"/>
              </a:ext>
            </a:extLst>
          </p:cNvPr>
          <p:cNvSpPr/>
          <p:nvPr/>
        </p:nvSpPr>
        <p:spPr>
          <a:xfrm>
            <a:off x="668423" y="648808"/>
            <a:ext cx="5521155" cy="368496"/>
          </a:xfrm>
          <a:prstGeom prst="rect">
            <a:avLst/>
          </a:prstGeom>
          <a:solidFill>
            <a:srgbClr val="FFCC00"/>
          </a:solidFill>
          <a:ln w="25400" cap="flat" cmpd="sng" algn="ctr">
            <a:solidFill>
              <a:srgbClr val="00956F"/>
            </a:solidFill>
            <a:prstDash val="solid"/>
            <a:miter lim="800000"/>
          </a:ln>
          <a:effectLst/>
        </p:spPr>
        <p:txBody>
          <a:bodyPr lIns="95727" tIns="47863" rIns="95727" bIns="47863" rtlCol="0" anchor="ctr"/>
          <a:lstStyle/>
          <a:p>
            <a:pPr algn="ctr" defTabSz="957468" fontAlgn="base">
              <a:spcBef>
                <a:spcPct val="0"/>
              </a:spcBef>
              <a:spcAft>
                <a:spcPct val="0"/>
              </a:spcAft>
              <a:defRPr/>
            </a:pPr>
            <a:r>
              <a:rPr lang="en-US" sz="1300" b="1" kern="0" dirty="0">
                <a:solidFill>
                  <a:prstClr val="black"/>
                </a:solidFill>
                <a:latin typeface="Arial" panose="020B0604020202020204" pitchFamily="34" charset="0"/>
                <a:ea typeface="Verdana" panose="020B0604030504040204" pitchFamily="34" charset="0"/>
                <a:cs typeface="Arial" panose="020B0604020202020204" pitchFamily="34" charset="0"/>
              </a:rPr>
              <a:t>Intent</a:t>
            </a:r>
          </a:p>
        </p:txBody>
      </p:sp>
    </p:spTree>
    <p:extLst>
      <p:ext uri="{BB962C8B-B14F-4D97-AF65-F5344CB8AC3E}">
        <p14:creationId xmlns:p14="http://schemas.microsoft.com/office/powerpoint/2010/main" val="3055288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322263"/>
            <a:ext cx="3805237" cy="2852737"/>
          </a:xfrm>
        </p:spPr>
      </p:sp>
      <p:sp>
        <p:nvSpPr>
          <p:cNvPr id="7" name="TextBox 6">
            <a:extLst>
              <a:ext uri="{FF2B5EF4-FFF2-40B4-BE49-F238E27FC236}">
                <a16:creationId xmlns:a16="http://schemas.microsoft.com/office/drawing/2014/main" id="{EB6F16FD-6BF4-4B91-8840-B809901ECDF3}"/>
              </a:ext>
            </a:extLst>
          </p:cNvPr>
          <p:cNvSpPr txBox="1"/>
          <p:nvPr/>
        </p:nvSpPr>
        <p:spPr>
          <a:xfrm>
            <a:off x="4448266" y="411479"/>
            <a:ext cx="2272160" cy="8340635"/>
          </a:xfrm>
          <a:prstGeom prst="rect">
            <a:avLst/>
          </a:prstGeom>
          <a:noFill/>
          <a:ln>
            <a:solidFill>
              <a:sysClr val="windowText" lastClr="000000"/>
            </a:solidFill>
          </a:ln>
        </p:spPr>
        <p:txBody>
          <a:bodyPr wrap="square" lIns="92541" tIns="46270" rIns="92541" bIns="4627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Record your own notes here:</a:t>
            </a: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6093"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aphicFrame>
        <p:nvGraphicFramePr>
          <p:cNvPr id="3" name="Table 2">
            <a:extLst>
              <a:ext uri="{FF2B5EF4-FFF2-40B4-BE49-F238E27FC236}">
                <a16:creationId xmlns:a16="http://schemas.microsoft.com/office/drawing/2014/main" id="{EEC38D4E-122A-2532-8B84-65BFADC5570A}"/>
              </a:ext>
            </a:extLst>
          </p:cNvPr>
          <p:cNvGraphicFramePr>
            <a:graphicFrameLocks noGrp="1"/>
          </p:cNvGraphicFramePr>
          <p:nvPr>
            <p:extLst>
              <p:ext uri="{D42A27DB-BD31-4B8C-83A1-F6EECF244321}">
                <p14:modId xmlns:p14="http://schemas.microsoft.com/office/powerpoint/2010/main" val="3398397041"/>
              </p:ext>
            </p:extLst>
          </p:nvPr>
        </p:nvGraphicFramePr>
        <p:xfrm>
          <a:off x="137574" y="3224235"/>
          <a:ext cx="4057513" cy="5678176"/>
        </p:xfrm>
        <a:graphic>
          <a:graphicData uri="http://schemas.openxmlformats.org/drawingml/2006/table">
            <a:tbl>
              <a:tblPr firstRow="1" bandRow="1">
                <a:tableStyleId>{5C22544A-7EE6-4342-B048-85BDC9FD1C3A}</a:tableStyleId>
              </a:tblPr>
              <a:tblGrid>
                <a:gridCol w="487171">
                  <a:extLst>
                    <a:ext uri="{9D8B030D-6E8A-4147-A177-3AD203B41FA5}">
                      <a16:colId xmlns:a16="http://schemas.microsoft.com/office/drawing/2014/main" val="700622677"/>
                    </a:ext>
                  </a:extLst>
                </a:gridCol>
                <a:gridCol w="3570342">
                  <a:extLst>
                    <a:ext uri="{9D8B030D-6E8A-4147-A177-3AD203B41FA5}">
                      <a16:colId xmlns:a16="http://schemas.microsoft.com/office/drawing/2014/main" val="2876562472"/>
                    </a:ext>
                  </a:extLst>
                </a:gridCol>
              </a:tblGrid>
              <a:tr h="45332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1200" dirty="0">
                          <a:solidFill>
                            <a:srgbClr val="FF0000"/>
                          </a:solidFill>
                          <a:effectLst/>
                          <a:latin typeface="Arial" panose="020B0604020202020204" pitchFamily="34" charset="0"/>
                          <a:ea typeface="Verdana" panose="020B0604030504040204" pitchFamily="34" charset="0"/>
                          <a:cs typeface="Arial" panose="020B0604020202020204" pitchFamily="34" charset="0"/>
                          <a:sym typeface="Wingdings"/>
                        </a:rPr>
                        <a:t></a:t>
                      </a:r>
                      <a:endParaRPr lang="en-US" sz="3200" dirty="0">
                        <a:solidFill>
                          <a:schemeClr val="tx1"/>
                        </a:solidFill>
                        <a:latin typeface="Arial" panose="020B0604020202020204" pitchFamily="34" charset="0"/>
                        <a:ea typeface="Verdana" panose="020B0604030504040204" pitchFamily="34" charset="0"/>
                        <a:cs typeface="Arial" panose="020B0604020202020204" pitchFamily="34" charset="0"/>
                      </a:endParaRPr>
                    </a:p>
                  </a:txBody>
                  <a:tcPr marL="91844" marR="91844" marT="45088" marB="4508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Arial" panose="020B0604020202020204" pitchFamily="34" charset="0"/>
                          <a:ea typeface="Verdana" panose="020B0604030504040204" pitchFamily="34" charset="0"/>
                          <a:cs typeface="Arial" panose="020B0604020202020204" pitchFamily="34" charset="0"/>
                        </a:rPr>
                        <a:t>Introduce</a:t>
                      </a:r>
                      <a:r>
                        <a:rPr lang="en-US" sz="1100" b="1" baseline="0" dirty="0">
                          <a:solidFill>
                            <a:schemeClr val="tx1"/>
                          </a:solidFill>
                          <a:latin typeface="Arial" panose="020B0604020202020204" pitchFamily="34" charset="0"/>
                          <a:ea typeface="Verdana" panose="020B0604030504040204" pitchFamily="34" charset="0"/>
                          <a:cs typeface="Arial" panose="020B0604020202020204" pitchFamily="34" charset="0"/>
                        </a:rPr>
                        <a:t> Post-Training Survey</a:t>
                      </a:r>
                      <a:endParaRPr lang="en-US" sz="1100" dirty="0">
                        <a:solidFill>
                          <a:schemeClr val="tx1"/>
                        </a:solidFill>
                        <a:latin typeface="Arial" panose="020B0604020202020204" pitchFamily="34" charset="0"/>
                        <a:ea typeface="Verdana" panose="020B0604030504040204" pitchFamily="34" charset="0"/>
                        <a:cs typeface="Arial" panose="020B0604020202020204" pitchFamily="34" charset="0"/>
                      </a:endParaRPr>
                    </a:p>
                  </a:txBody>
                  <a:tcPr marL="91844" marR="91844" marT="45088" marB="4508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4596728"/>
                  </a:ext>
                </a:extLst>
              </a:tr>
              <a:tr h="0">
                <a:tc>
                  <a:txBody>
                    <a:bodyPr/>
                    <a:lstStyle/>
                    <a:p>
                      <a:pPr algn="ctr"/>
                      <a:endParaRPr lang="en-US" sz="100" b="1"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00" b="1"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44007093"/>
                  </a:ext>
                </a:extLst>
              </a:tr>
              <a:tr h="224169">
                <a:tc>
                  <a:txBody>
                    <a:bodyPr/>
                    <a:lstStyle/>
                    <a:p>
                      <a:pPr algn="ctr">
                        <a:spcAft>
                          <a:spcPts val="600"/>
                        </a:spcAft>
                      </a:pPr>
                      <a:r>
                        <a:rPr lang="en-US" sz="1100" b="0" dirty="0">
                          <a:solidFill>
                            <a:schemeClr val="tx1"/>
                          </a:solidFill>
                          <a:latin typeface="Arial" panose="020B0604020202020204" pitchFamily="34" charset="0"/>
                          <a:ea typeface="Verdana" panose="020B0604030504040204" pitchFamily="34" charset="0"/>
                          <a:cs typeface="Arial" panose="020B0604020202020204" pitchFamily="34" charset="0"/>
                        </a:rPr>
                        <a:t>1.</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spcAft>
                          <a:spcPts val="600"/>
                        </a:spcAft>
                      </a:pPr>
                      <a:r>
                        <a:rPr lang="en-US" sz="1100" b="0" dirty="0">
                          <a:solidFill>
                            <a:schemeClr val="tx1"/>
                          </a:solidFill>
                          <a:latin typeface="Arial" panose="020B0604020202020204" pitchFamily="34" charset="0"/>
                          <a:ea typeface="Verdana" panose="020B0604030504040204" pitchFamily="34" charset="0"/>
                          <a:cs typeface="Arial" panose="020B0604020202020204" pitchFamily="34" charset="0"/>
                        </a:rPr>
                        <a:t>Introduce survey.</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539670721"/>
                  </a:ext>
                </a:extLst>
              </a:tr>
              <a:tr h="1222737">
                <a:tc>
                  <a:txBody>
                    <a:bodyPr/>
                    <a:lstStyle/>
                    <a:p>
                      <a:pPr>
                        <a:spcAft>
                          <a:spcPts val="600"/>
                        </a:spcAft>
                      </a:pPr>
                      <a:endParaRPr lang="en-US" sz="1100" dirty="0">
                        <a:solidFill>
                          <a:schemeClr val="tx1"/>
                        </a:solidFill>
                        <a:latin typeface="Arial" panose="020B0604020202020204" pitchFamily="34" charset="0"/>
                        <a:ea typeface="Verdana" panose="020B0604030504040204" pitchFamily="34" charset="0"/>
                        <a:cs typeface="Arial" panose="020B0604020202020204" pitchFamily="34" charset="0"/>
                      </a:endParaRPr>
                    </a:p>
                  </a:txBody>
                  <a:tcPr>
                    <a:lnT w="12700" cmpd="sng">
                      <a:noFill/>
                    </a:lnT>
                    <a:solidFill>
                      <a:schemeClr val="bg1"/>
                    </a:solidFill>
                  </a:tcPr>
                </a:tc>
                <a:tc>
                  <a:txBody>
                    <a:bodyPr/>
                    <a:lstStyle/>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Before we dismiss, please take a few moments to complete the ACE Post-Training Survey.</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The survey was developed by the Walter Reed Army Institute of Research on behalf of the DPRR.</a:t>
                      </a:r>
                    </a:p>
                    <a:p>
                      <a:pPr marL="0" marR="0" lvl="0" indent="0" algn="l"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en-US" sz="1100" b="1"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NOTE</a:t>
                      </a: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Emphasize the importance of the survey.] </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Completing the survey will assist the DPRR in determining the effectiveness of training and will inform curriculum revisions.</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Participation is optional and responses are anonymous. </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You can access the survey by either scanning the QR code with your phone or by going to the website URL, which is shown in blue.</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Please note the module you are surveying and select the matching bubble on your survey.</a:t>
                      </a:r>
                    </a:p>
                    <a:p>
                      <a:pPr marL="0" marR="0" lvl="0" indent="0" algn="l"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en-US" sz="1100" b="1"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NOTE</a:t>
                      </a: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en-US" sz="1100" b="1"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Participants should only take survey at the end of the base module if it is the </a:t>
                      </a:r>
                      <a:r>
                        <a:rPr kumimoji="0" lang="en-US" sz="1100" b="1" i="1" u="sng"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only</a:t>
                      </a:r>
                      <a:r>
                        <a:rPr kumimoji="0" lang="en-US" sz="1100" b="1"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module trained. If a second module is trained, check the box that represents the ACE Base + (appropriate subsequent module) Example: ACE Base + Active Listening.]</a:t>
                      </a:r>
                    </a:p>
                    <a:p>
                      <a:pPr marL="0" marR="0" lvl="0" indent="0" algn="l" defTabSz="914400"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en-US" sz="1100" b="1"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NOTE</a:t>
                      </a: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For survey issues, contact CPT John Eric M. Novosel-Lingat at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johneric.m.novosel-lingat.mil@health.mil</a:t>
                      </a:r>
                      <a:r>
                        <a:rPr kumimoji="0" lang="en-US" sz="1100" b="0" i="1" u="none" strike="noStrike" kern="1200" cap="none" spc="0" normalizeH="0" baseline="0" noProof="0" dirty="0">
                          <a:ln>
                            <a:noFill/>
                          </a:ln>
                          <a:solidFill>
                            <a:schemeClr val="tx1"/>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txBody>
                  <a:tcPr>
                    <a:lnT w="12700" cmpd="sng">
                      <a:noFill/>
                    </a:lnT>
                    <a:solidFill>
                      <a:schemeClr val="bg1"/>
                    </a:solidFill>
                  </a:tcPr>
                </a:tc>
                <a:extLst>
                  <a:ext uri="{0D108BD9-81ED-4DB2-BD59-A6C34878D82A}">
                    <a16:rowId xmlns:a16="http://schemas.microsoft.com/office/drawing/2014/main" val="377034097"/>
                  </a:ext>
                </a:extLst>
              </a:tr>
            </a:tbl>
          </a:graphicData>
        </a:graphic>
      </p:graphicFrame>
      <p:sp>
        <p:nvSpPr>
          <p:cNvPr id="8" name="Rectangle 7">
            <a:extLst>
              <a:ext uri="{FF2B5EF4-FFF2-40B4-BE49-F238E27FC236}">
                <a16:creationId xmlns:a16="http://schemas.microsoft.com/office/drawing/2014/main" id="{17538BA2-4850-40CF-8286-12496CF58B85}"/>
              </a:ext>
            </a:extLst>
          </p:cNvPr>
          <p:cNvSpPr/>
          <p:nvPr/>
        </p:nvSpPr>
        <p:spPr>
          <a:xfrm>
            <a:off x="4092575" y="8462105"/>
            <a:ext cx="304524" cy="30438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5" rIns="91330" bIns="4566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96AB4E1-0D35-6E10-1F20-717281C39161}"/>
              </a:ext>
            </a:extLst>
          </p:cNvPr>
          <p:cNvSpPr txBox="1"/>
          <p:nvPr/>
        </p:nvSpPr>
        <p:spPr>
          <a:xfrm>
            <a:off x="7313" y="34425"/>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3521511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73109" y="4075408"/>
          <a:ext cx="6026441" cy="358368"/>
        </p:xfrm>
        <a:graphic>
          <a:graphicData uri="http://schemas.openxmlformats.org/drawingml/2006/table">
            <a:tbl>
              <a:tblPr firstRow="1" bandRow="1">
                <a:tableStyleId>{5C22544A-7EE6-4342-B048-85BDC9FD1C3A}</a:tableStyleId>
              </a:tblPr>
              <a:tblGrid>
                <a:gridCol w="6026441">
                  <a:extLst>
                    <a:ext uri="{9D8B030D-6E8A-4147-A177-3AD203B41FA5}">
                      <a16:colId xmlns:a16="http://schemas.microsoft.com/office/drawing/2014/main" val="20000"/>
                    </a:ext>
                  </a:extLst>
                </a:gridCol>
              </a:tblGrid>
              <a:tr h="358368">
                <a:tc>
                  <a:txBody>
                    <a:bodyPr/>
                    <a:lstStyle/>
                    <a:p>
                      <a:pPr algn="ctr"/>
                      <a:r>
                        <a:rPr lang="en-US" sz="1200" dirty="0">
                          <a:solidFill>
                            <a:schemeClr val="tx1"/>
                          </a:solidFill>
                          <a:latin typeface="Arial" panose="020B0604020202020204" pitchFamily="34" charset="0"/>
                          <a:cs typeface="Arial" panose="020B0604020202020204" pitchFamily="34" charset="0"/>
                        </a:rPr>
                        <a:t>THIS PAGE IS INTENTIONALLY BLANK.</a:t>
                      </a:r>
                    </a:p>
                  </a:txBody>
                  <a:tcPr marL="91054" marR="91054" marT="44796" marB="447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98993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016298"/>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15</a:t>
            </a:r>
            <a:r>
              <a:rPr lang="en-US" sz="1100" i="1" noProof="0" dirty="0">
                <a:solidFill>
                  <a:prstClr val="black"/>
                </a:solidFill>
                <a:latin typeface="Calibri" panose="020F0502020204030204"/>
              </a:rPr>
              <a:t>-A</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219920" y="408765"/>
            <a:ext cx="6458672" cy="8321509"/>
          </a:xfrm>
          <a:prstGeom prst="rect">
            <a:avLst/>
          </a:prstGeom>
        </p:spPr>
        <p:txBody>
          <a:bodyPr wrap="square">
            <a:spAutoFit/>
          </a:bodyPr>
          <a:lstStyle/>
          <a:p>
            <a:pPr algn="ctr">
              <a:lnSpc>
                <a:spcPct val="107000"/>
              </a:lnSpc>
              <a:spcAft>
                <a:spcPts val="800"/>
              </a:spcAft>
            </a:pPr>
            <a:r>
              <a:rPr lang="en-US" sz="1100" b="1" dirty="0">
                <a:latin typeface="Arial" panose="020B0604020202020204" pitchFamily="34" charset="0"/>
                <a:ea typeface="Calibri" panose="020F0502020204030204" pitchFamily="34" charset="0"/>
                <a:cs typeface="Arial" panose="020B0604020202020204" pitchFamily="34" charset="0"/>
              </a:rPr>
              <a:t>References</a:t>
            </a:r>
            <a:endParaRPr lang="en-US" sz="1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u="sng" dirty="0">
                <a:latin typeface="Arial" panose="020B0604020202020204" pitchFamily="34" charset="0"/>
                <a:ea typeface="Calibri" panose="020F0502020204030204" pitchFamily="34" charset="0"/>
                <a:cs typeface="Arial" panose="020B0604020202020204" pitchFamily="34" charset="0"/>
              </a:rPr>
              <a:t>Army Publications</a:t>
            </a:r>
            <a:endParaRPr lang="en-US" sz="1100" dirty="0">
              <a:latin typeface="Arial" panose="020B060402020202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Department of the Army. (2019). </a:t>
            </a:r>
            <a:r>
              <a:rPr lang="en-US" sz="1100" i="1" dirty="0">
                <a:latin typeface="Arial" panose="020B0604020202020204" pitchFamily="34" charset="0"/>
                <a:ea typeface="Calibri" panose="020F0502020204030204" pitchFamily="34" charset="0"/>
                <a:cs typeface="Arial" panose="020B0604020202020204" pitchFamily="34" charset="0"/>
              </a:rPr>
              <a:t>Army Leadership and the Profession (</a:t>
            </a:r>
            <a:r>
              <a:rPr lang="en-US" sz="1100" dirty="0">
                <a:latin typeface="Arial" panose="020B0604020202020204" pitchFamily="34" charset="0"/>
                <a:ea typeface="Calibri" panose="020F0502020204030204" pitchFamily="34" charset="0"/>
                <a:cs typeface="Arial" panose="020B0604020202020204" pitchFamily="34" charset="0"/>
              </a:rPr>
              <a:t>ADP 6-22). </a:t>
            </a:r>
            <a:br>
              <a:rPr lang="en-US" sz="1100" dirty="0">
                <a:latin typeface="Arial" panose="020B0604020202020204" pitchFamily="34" charset="0"/>
                <a:ea typeface="Calibri" panose="020F0502020204030204" pitchFamily="34" charset="0"/>
                <a:cs typeface="Arial" panose="020B0604020202020204" pitchFamily="34" charset="0"/>
              </a:rPr>
            </a:br>
            <a:r>
              <a:rPr lang="en-US" sz="1100" dirty="0">
                <a:latin typeface="Arial" panose="020B0604020202020204" pitchFamily="34" charset="0"/>
                <a:ea typeface="Calibri" panose="020F0502020204030204" pitchFamily="34" charset="0"/>
                <a:cs typeface="Arial" panose="020B0604020202020204" pitchFamily="34" charset="0"/>
              </a:rPr>
              <a:t>	 https://armypubs.army.mil/epubs/DR_pubs/DR_a/ARN20039-ADP_6-22-001-WEB-0.pdf</a:t>
            </a:r>
          </a:p>
          <a:p>
            <a:pPr marR="0">
              <a:lnSpc>
                <a:spcPct val="107000"/>
              </a:lnSpc>
              <a:spcBef>
                <a:spcPts val="0"/>
              </a:spcBef>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Department of the Army. (2015). </a:t>
            </a:r>
            <a:r>
              <a:rPr lang="en-US" sz="1100" i="1" dirty="0">
                <a:latin typeface="Arial" panose="020B0604020202020204" pitchFamily="34" charset="0"/>
                <a:ea typeface="Calibri" panose="020F0502020204030204" pitchFamily="34" charset="0"/>
                <a:cs typeface="Arial" panose="020B0604020202020204" pitchFamily="34" charset="0"/>
              </a:rPr>
              <a:t>Army Team Building </a:t>
            </a:r>
            <a:r>
              <a:rPr lang="en-US" sz="1100" dirty="0">
                <a:latin typeface="Arial" panose="020B0604020202020204" pitchFamily="34" charset="0"/>
                <a:ea typeface="Calibri" panose="020F0502020204030204" pitchFamily="34" charset="0"/>
                <a:cs typeface="Arial" panose="020B0604020202020204" pitchFamily="34" charset="0"/>
              </a:rPr>
              <a:t>(ATP 6-22.6). </a:t>
            </a:r>
            <a:br>
              <a:rPr lang="en-US" sz="1100" dirty="0">
                <a:latin typeface="Arial" panose="020B0604020202020204" pitchFamily="34" charset="0"/>
                <a:ea typeface="Calibri" panose="020F0502020204030204" pitchFamily="34" charset="0"/>
                <a:cs typeface="Arial" panose="020B0604020202020204" pitchFamily="34" charset="0"/>
              </a:rPr>
            </a:br>
            <a:r>
              <a:rPr lang="en-US" sz="1100" dirty="0">
                <a:latin typeface="Arial" panose="020B0604020202020204" pitchFamily="34" charset="0"/>
                <a:ea typeface="Calibri" panose="020F0502020204030204" pitchFamily="34" charset="0"/>
                <a:cs typeface="Arial" panose="020B0604020202020204" pitchFamily="34" charset="0"/>
              </a:rPr>
              <a:t>	https://armypubs.army.mil/epubs/DR_pubs/DR_a/pdf/web/atp6_22x6%20FINAL.pdf</a:t>
            </a:r>
          </a:p>
          <a:p>
            <a:pPr marR="0">
              <a:lnSpc>
                <a:spcPct val="107000"/>
              </a:lnSpc>
              <a:spcBef>
                <a:spcPts val="0"/>
              </a:spcBef>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Department of the Army. (2016). </a:t>
            </a:r>
            <a:r>
              <a:rPr lang="en-US" sz="1100" i="1" dirty="0">
                <a:latin typeface="Arial" panose="020B0604020202020204" pitchFamily="34" charset="0"/>
                <a:ea typeface="Calibri" panose="020F0502020204030204" pitchFamily="34" charset="0"/>
                <a:cs typeface="Arial" panose="020B0604020202020204" pitchFamily="34" charset="0"/>
              </a:rPr>
              <a:t>A Leaders’ Guide to Soldier Health and Fitness </a:t>
            </a:r>
            <a:r>
              <a:rPr lang="en-US" sz="1100" dirty="0">
                <a:latin typeface="Arial" panose="020B0604020202020204" pitchFamily="34" charset="0"/>
                <a:ea typeface="Calibri" panose="020F0502020204030204" pitchFamily="34" charset="0"/>
                <a:cs typeface="Arial" panose="020B0604020202020204" pitchFamily="34" charset="0"/>
              </a:rPr>
              <a:t>(ATP 6-22.5). 	https://armypubs.army.mil/epubs/DR_pubs/DR_a/pdf/web/atp6_22x5.pdf</a:t>
            </a:r>
          </a:p>
          <a:p>
            <a:pPr marR="0">
              <a:lnSpc>
                <a:spcPct val="107000"/>
              </a:lnSpc>
              <a:spcBef>
                <a:spcPts val="0"/>
              </a:spcBef>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Department of the Army. (2015). </a:t>
            </a:r>
            <a:r>
              <a:rPr lang="en-US" sz="1100" i="1" dirty="0">
                <a:latin typeface="Arial" panose="020B0604020202020204" pitchFamily="34" charset="0"/>
                <a:ea typeface="Calibri" panose="020F0502020204030204" pitchFamily="34" charset="0"/>
                <a:cs typeface="Arial" panose="020B0604020202020204" pitchFamily="34" charset="0"/>
              </a:rPr>
              <a:t>Health Promotion, Risk Reduction, and Suicide 	Prevention</a:t>
            </a:r>
            <a:r>
              <a:rPr lang="en-US" sz="1100" dirty="0">
                <a:latin typeface="Arial" panose="020B0604020202020204" pitchFamily="34" charset="0"/>
                <a:ea typeface="Calibri" panose="020F0502020204030204" pitchFamily="34" charset="0"/>
                <a:cs typeface="Arial" panose="020B0604020202020204" pitchFamily="34" charset="0"/>
              </a:rPr>
              <a:t> (DA 	PAM 600-24). 	https://armypubs.army.mil/epubs/DR_pubs/DR_a/pdf/web/p600_24.pdf</a:t>
            </a:r>
          </a:p>
          <a:p>
            <a:pPr marR="0">
              <a:lnSpc>
                <a:spcPct val="107000"/>
              </a:lnSpc>
              <a:spcBef>
                <a:spcPts val="0"/>
              </a:spcBef>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Department of the Army. (2020). </a:t>
            </a:r>
            <a:r>
              <a:rPr lang="en-US" sz="1100" i="1" dirty="0">
                <a:latin typeface="Arial" panose="020B0604020202020204" pitchFamily="34" charset="0"/>
                <a:ea typeface="Calibri" panose="020F0502020204030204" pitchFamily="34" charset="0"/>
                <a:cs typeface="Arial" panose="020B0604020202020204" pitchFamily="34" charset="0"/>
              </a:rPr>
              <a:t>The Noncommissioned Officer Guide </a:t>
            </a:r>
            <a:r>
              <a:rPr lang="en-US" sz="1100" dirty="0">
                <a:latin typeface="Arial" panose="020B0604020202020204" pitchFamily="34" charset="0"/>
                <a:ea typeface="Calibri" panose="020F0502020204030204" pitchFamily="34" charset="0"/>
                <a:cs typeface="Arial" panose="020B0604020202020204" pitchFamily="34" charset="0"/>
              </a:rPr>
              <a:t>(TC 7-22.7). </a:t>
            </a:r>
            <a:br>
              <a:rPr lang="en-US" sz="1100" dirty="0">
                <a:latin typeface="Arial" panose="020B0604020202020204" pitchFamily="34" charset="0"/>
                <a:ea typeface="Calibri" panose="020F0502020204030204" pitchFamily="34" charset="0"/>
                <a:cs typeface="Arial" panose="020B0604020202020204" pitchFamily="34" charset="0"/>
              </a:rPr>
            </a:br>
            <a:r>
              <a:rPr lang="en-US" sz="1100" dirty="0">
                <a:latin typeface="Arial" panose="020B0604020202020204" pitchFamily="34" charset="0"/>
                <a:ea typeface="Calibri" panose="020F0502020204030204" pitchFamily="34" charset="0"/>
                <a:cs typeface="Arial" panose="020B0604020202020204" pitchFamily="34" charset="0"/>
              </a:rPr>
              <a:t>	 https://armypubs.army.mil/epubs/DR_pubs/DR_a/pdf/web/ARN20340_TC%207-		22x7%20FINAL%20WEB.pdf </a:t>
            </a:r>
            <a:r>
              <a:rPr lang="en-US" sz="1100" b="1" dirty="0">
                <a:latin typeface="Arial" panose="020B0604020202020204" pitchFamily="34" charset="0"/>
                <a:ea typeface="Calibri" panose="020F0502020204030204" pitchFamily="34" charset="0"/>
                <a:cs typeface="Arial" panose="020B0604020202020204" pitchFamily="34" charset="0"/>
              </a:rPr>
              <a:t> </a:t>
            </a:r>
            <a:endParaRPr lang="en-US" sz="1100" dirty="0">
              <a:latin typeface="Arial" panose="020B060402020202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pPr>
            <a:r>
              <a:rPr lang="en-US" sz="1100" b="1" u="sng" dirty="0">
                <a:latin typeface="Arial" panose="020B0604020202020204" pitchFamily="34" charset="0"/>
                <a:ea typeface="Calibri" panose="020F0502020204030204" pitchFamily="34" charset="0"/>
                <a:cs typeface="Arial" panose="020B0604020202020204" pitchFamily="34" charset="0"/>
              </a:rPr>
              <a:t>Other Publications</a:t>
            </a:r>
            <a:endParaRPr lang="en-US" sz="1100" dirty="0">
              <a:latin typeface="Arial" panose="020B060402020202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Arrabito, G R., &amp; A.S. Leung. (2014). Combating the impact of stigma on physically injured and 	mentally ill Canadian Armed Forces (CAF) members. </a:t>
            </a:r>
            <a:r>
              <a:rPr lang="en-US" sz="1100" i="1" dirty="0">
                <a:latin typeface="Arial" panose="020B0604020202020204" pitchFamily="34" charset="0"/>
                <a:ea typeface="Calibri" panose="020F0502020204030204" pitchFamily="34" charset="0"/>
                <a:cs typeface="Arial" panose="020B0604020202020204" pitchFamily="34" charset="0"/>
              </a:rPr>
              <a:t>Canadian Military Journal, 14</a:t>
            </a:r>
            <a:r>
              <a:rPr lang="en-US" sz="1100" dirty="0">
                <a:latin typeface="Arial" panose="020B0604020202020204" pitchFamily="34" charset="0"/>
                <a:ea typeface="Calibri" panose="020F0502020204030204" pitchFamily="34" charset="0"/>
                <a:cs typeface="Arial" panose="020B0604020202020204" pitchFamily="34" charset="0"/>
              </a:rPr>
              <a:t>(2):25-35.</a:t>
            </a:r>
            <a:br>
              <a:rPr lang="en-US" sz="1100" dirty="0">
                <a:latin typeface="Arial" panose="020B0604020202020204" pitchFamily="34" charset="0"/>
                <a:ea typeface="Calibri" panose="020F0502020204030204" pitchFamily="34" charset="0"/>
                <a:cs typeface="Arial" panose="020B0604020202020204" pitchFamily="34" charset="0"/>
              </a:rPr>
            </a:br>
            <a:r>
              <a:rPr lang="en-US" sz="1100" dirty="0">
                <a:latin typeface="Arial" panose="020B0604020202020204" pitchFamily="34" charset="0"/>
                <a:ea typeface="Calibri" panose="020F0502020204030204" pitchFamily="34" charset="0"/>
                <a:cs typeface="Arial" panose="020B0604020202020204" pitchFamily="34" charset="0"/>
              </a:rPr>
              <a:t>	Retrieved November 10, 2022, from </a:t>
            </a:r>
            <a:br>
              <a:rPr lang="en-US" sz="1100" dirty="0">
                <a:latin typeface="Arial" panose="020B0604020202020204" pitchFamily="34" charset="0"/>
                <a:ea typeface="Calibri" panose="020F0502020204030204" pitchFamily="34" charset="0"/>
                <a:cs typeface="Arial" panose="020B0604020202020204" pitchFamily="34" charset="0"/>
              </a:rPr>
            </a:br>
            <a:r>
              <a:rPr lang="en-US" sz="1100" dirty="0">
                <a:latin typeface="Arial" panose="020B0604020202020204" pitchFamily="34" charset="0"/>
                <a:ea typeface="Calibri" panose="020F0502020204030204" pitchFamily="34" charset="0"/>
                <a:cs typeface="Arial" panose="020B0604020202020204" pitchFamily="34" charset="0"/>
              </a:rPr>
              <a:t>	http://www.journal.forces.gc.ca/vol14/no2/PDF/CMJ142Ep25.pdf</a:t>
            </a:r>
          </a:p>
          <a:p>
            <a:pPr>
              <a:lnSpc>
                <a:spcPct val="107000"/>
              </a:lnSpc>
              <a:spcAft>
                <a:spcPts val="800"/>
              </a:spcAft>
            </a:pPr>
            <a:r>
              <a:rPr lang="en-US" sz="1100" dirty="0">
                <a:latin typeface="Arial" panose="020B0604020202020204" pitchFamily="34" charset="0"/>
                <a:cs typeface="Arial" panose="020B0604020202020204" pitchFamily="34" charset="0"/>
              </a:rPr>
              <a:t>Ben-Zeev, D., Corrigan, P. W., Britt, T. W., &amp; Langford, L. (2012). Stigma of mental illness and 	service use in the military. </a:t>
            </a:r>
            <a:r>
              <a:rPr lang="en-US" sz="1100" i="1" dirty="0">
                <a:latin typeface="Arial" panose="020B0604020202020204" pitchFamily="34" charset="0"/>
                <a:cs typeface="Arial" panose="020B0604020202020204" pitchFamily="34" charset="0"/>
              </a:rPr>
              <a:t>Journal of Mental Health</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21</a:t>
            </a:r>
            <a:r>
              <a:rPr lang="en-US" sz="1100" dirty="0">
                <a:latin typeface="Arial" panose="020B0604020202020204" pitchFamily="34" charset="0"/>
                <a:cs typeface="Arial" panose="020B0604020202020204" pitchFamily="34" charset="0"/>
              </a:rPr>
              <a:t>(3), 264–273. 	https://doi.org/10.3109/09638237.2011.621468</a:t>
            </a:r>
          </a:p>
          <a:p>
            <a:pPr>
              <a:lnSpc>
                <a:spcPct val="107000"/>
              </a:lnSpc>
              <a:spcAft>
                <a:spcPts val="800"/>
              </a:spcAft>
            </a:pPr>
            <a:r>
              <a:rPr lang="en-US" sz="1100" dirty="0">
                <a:latin typeface="Arial" panose="020B0604020202020204" pitchFamily="34" charset="0"/>
                <a:cs typeface="Arial" panose="020B0604020202020204" pitchFamily="34" charset="0"/>
              </a:rPr>
              <a:t>Britt, T. W., Wilson, C. A., Sawhney, G., &amp; Black, K. J. (2020). Perceived unit climate of support for 	mental health as a predictor of stigma, beliefs about treatment, and help-seeking behaviors 	among military personnel. </a:t>
            </a:r>
            <a:r>
              <a:rPr lang="en-US" sz="1100" i="1" dirty="0">
                <a:latin typeface="Arial" panose="020B0604020202020204" pitchFamily="34" charset="0"/>
                <a:cs typeface="Arial" panose="020B0604020202020204" pitchFamily="34" charset="0"/>
              </a:rPr>
              <a:t>Psychological Services</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17</a:t>
            </a:r>
            <a:r>
              <a:rPr lang="en-US" sz="1100" dirty="0">
                <a:latin typeface="Arial" panose="020B0604020202020204" pitchFamily="34" charset="0"/>
                <a:cs typeface="Arial" panose="020B0604020202020204" pitchFamily="34" charset="0"/>
              </a:rPr>
              <a:t>(2), 141–150. 	https://doi.org/10.1037/ser0000362</a:t>
            </a:r>
          </a:p>
          <a:p>
            <a:pPr>
              <a:lnSpc>
                <a:spcPct val="107000"/>
              </a:lnSpc>
              <a:spcAft>
                <a:spcPts val="800"/>
              </a:spcAft>
            </a:pPr>
            <a:r>
              <a:rPr lang="en-US" sz="1100" dirty="0">
                <a:latin typeface="Arial" panose="020B0604020202020204" pitchFamily="34" charset="0"/>
                <a:cs typeface="Arial" panose="020B0604020202020204" pitchFamily="34" charset="0"/>
              </a:rPr>
              <a:t>Britt, T. W., Wright, K. M., &amp; Moore, D. (2012). Leadership as a predictor of stigma and practical 	barriers toward receiving mental health treatment: a multilevel approach. </a:t>
            </a:r>
            <a:r>
              <a:rPr lang="en-US" sz="1100" i="1" dirty="0">
                <a:latin typeface="Arial" panose="020B0604020202020204" pitchFamily="34" charset="0"/>
                <a:cs typeface="Arial" panose="020B0604020202020204" pitchFamily="34" charset="0"/>
              </a:rPr>
              <a:t>Psychological 	Services</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9</a:t>
            </a:r>
            <a:r>
              <a:rPr lang="en-US" sz="1100" dirty="0">
                <a:latin typeface="Arial" panose="020B0604020202020204" pitchFamily="34" charset="0"/>
                <a:cs typeface="Arial" panose="020B0604020202020204" pitchFamily="34" charset="0"/>
              </a:rPr>
              <a:t>(1), 26–37. https://doi.org/10.1037/a0026412</a:t>
            </a:r>
          </a:p>
          <a:p>
            <a:pPr marR="0">
              <a:lnSpc>
                <a:spcPct val="107000"/>
              </a:lnSpc>
              <a:spcBef>
                <a:spcPts val="0"/>
              </a:spcBef>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Meisenbach, R.J. (2010). Stigma management communication: A theory and agenda for applied 	research on how individuals manage moments of stigmatized identity. </a:t>
            </a:r>
            <a:r>
              <a:rPr lang="en-US" sz="1100" i="1" dirty="0">
                <a:latin typeface="Arial" panose="020B0604020202020204" pitchFamily="34" charset="0"/>
                <a:ea typeface="Calibri" panose="020F0502020204030204" pitchFamily="34" charset="0"/>
                <a:cs typeface="Arial" panose="020B0604020202020204" pitchFamily="34" charset="0"/>
              </a:rPr>
              <a:t>Journal of Applied 	Communication Research</a:t>
            </a:r>
            <a:r>
              <a:rPr lang="en-US" sz="1100" dirty="0">
                <a:latin typeface="Arial" panose="020B0604020202020204" pitchFamily="34" charset="0"/>
                <a:ea typeface="Calibri" panose="020F0502020204030204" pitchFamily="34" charset="0"/>
                <a:cs typeface="Arial" panose="020B0604020202020204" pitchFamily="34" charset="0"/>
              </a:rPr>
              <a:t> </a:t>
            </a:r>
            <a:r>
              <a:rPr lang="en-US" sz="1100" i="1" dirty="0">
                <a:latin typeface="Arial" panose="020B0604020202020204" pitchFamily="34" charset="0"/>
                <a:ea typeface="Calibri" panose="020F0502020204030204" pitchFamily="34" charset="0"/>
                <a:cs typeface="Arial" panose="020B0604020202020204" pitchFamily="34" charset="0"/>
              </a:rPr>
              <a:t>38</a:t>
            </a:r>
            <a:r>
              <a:rPr lang="en-US" sz="1100" dirty="0">
                <a:latin typeface="Arial" panose="020B0604020202020204" pitchFamily="34" charset="0"/>
                <a:ea typeface="Calibri" panose="020F0502020204030204" pitchFamily="34" charset="0"/>
                <a:cs typeface="Arial" panose="020B0604020202020204" pitchFamily="34" charset="0"/>
              </a:rPr>
              <a:t>(3):268-292. https://doi.org/10.1080/00909882.2010.490841</a:t>
            </a:r>
          </a:p>
          <a:p>
            <a:pPr marR="0">
              <a:lnSpc>
                <a:spcPct val="107000"/>
              </a:lnSpc>
              <a:spcBef>
                <a:spcPts val="0"/>
              </a:spcBef>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Office of the Chairman of the Joint Chiefs of Staff. (2014). Veteran Stereotypes: A Closer Look. Office 	of the Chairman of the Joint Chiefs of Staff. 	https://www.jcs.mil/Portals/36/Documents/CORe/141024_veteran_stereotypes.pdf</a:t>
            </a:r>
          </a:p>
          <a:p>
            <a:pPr marR="0">
              <a:lnSpc>
                <a:spcPct val="107000"/>
              </a:lnSpc>
              <a:spcBef>
                <a:spcPts val="0"/>
              </a:spcBef>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Smith, R.A. (2007). Language of the lost: An explication of stigma communication. </a:t>
            </a:r>
            <a:r>
              <a:rPr lang="en-US" sz="1100" i="1" dirty="0">
                <a:latin typeface="Arial" panose="020B0604020202020204" pitchFamily="34" charset="0"/>
                <a:ea typeface="Calibri" panose="020F0502020204030204" pitchFamily="34" charset="0"/>
                <a:cs typeface="Arial" panose="020B0604020202020204" pitchFamily="34" charset="0"/>
              </a:rPr>
              <a:t>Communication 	Theory, </a:t>
            </a:r>
            <a:r>
              <a:rPr lang="en-US" sz="1100" dirty="0">
                <a:latin typeface="Arial" panose="020B0604020202020204" pitchFamily="34" charset="0"/>
                <a:ea typeface="Calibri" panose="020F0502020204030204" pitchFamily="34" charset="0"/>
                <a:cs typeface="Arial" panose="020B0604020202020204" pitchFamily="34" charset="0"/>
              </a:rPr>
              <a:t>17(4):462-485. https://doi.org/10.1111/j.1468-2885.2007.00307.x</a:t>
            </a:r>
          </a:p>
          <a:p>
            <a:pPr lvl="0"/>
            <a:endParaRPr lang="en-US" sz="1100"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1EF8D78-4525-556B-095C-CB0505162CDF}"/>
              </a:ext>
            </a:extLst>
          </p:cNvPr>
          <p:cNvSpPr txBox="1"/>
          <p:nvPr/>
        </p:nvSpPr>
        <p:spPr>
          <a:xfrm>
            <a:off x="7313" y="34425"/>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40479347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algn="ctr"/>
            <a:r>
              <a:rPr lang="en-US" sz="1100" i="1" dirty="0"/>
              <a:t>15-B</a:t>
            </a:r>
          </a:p>
        </p:txBody>
      </p:sp>
      <p:graphicFrame>
        <p:nvGraphicFramePr>
          <p:cNvPr id="7" name="Table 6"/>
          <p:cNvGraphicFramePr>
            <a:graphicFrameLocks noGrp="1"/>
          </p:cNvGraphicFramePr>
          <p:nvPr/>
        </p:nvGraphicFramePr>
        <p:xfrm>
          <a:off x="373109" y="4075408"/>
          <a:ext cx="6026441" cy="358368"/>
        </p:xfrm>
        <a:graphic>
          <a:graphicData uri="http://schemas.openxmlformats.org/drawingml/2006/table">
            <a:tbl>
              <a:tblPr firstRow="1" bandRow="1">
                <a:tableStyleId>{5C22544A-7EE6-4342-B048-85BDC9FD1C3A}</a:tableStyleId>
              </a:tblPr>
              <a:tblGrid>
                <a:gridCol w="6026441">
                  <a:extLst>
                    <a:ext uri="{9D8B030D-6E8A-4147-A177-3AD203B41FA5}">
                      <a16:colId xmlns:a16="http://schemas.microsoft.com/office/drawing/2014/main" val="20000"/>
                    </a:ext>
                  </a:extLst>
                </a:gridCol>
              </a:tblGrid>
              <a:tr h="358368">
                <a:tc>
                  <a:txBody>
                    <a:bodyPr/>
                    <a:lstStyle/>
                    <a:p>
                      <a:pPr algn="ctr"/>
                      <a:r>
                        <a:rPr lang="en-US" sz="1200" dirty="0">
                          <a:solidFill>
                            <a:schemeClr val="tx1"/>
                          </a:solidFill>
                          <a:latin typeface="Arial" panose="020B0604020202020204" pitchFamily="34" charset="0"/>
                          <a:cs typeface="Arial" panose="020B0604020202020204" pitchFamily="34" charset="0"/>
                        </a:rPr>
                        <a:t>THIS PAGE IS INTENTIONALLY BLANK.</a:t>
                      </a:r>
                    </a:p>
                  </a:txBody>
                  <a:tcPr marL="91054" marR="91054" marT="44796" marB="447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9156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ii</a:t>
            </a:r>
            <a:r>
              <a:rPr lang="en-US" sz="1100" i="1" noProof="0" dirty="0">
                <a:solidFill>
                  <a:prstClr val="black"/>
                </a:solidFill>
                <a:latin typeface="Calibri" panose="020F0502020204030204"/>
              </a:rPr>
              <a:t>-B</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CBED80A-7935-4FA2-9098-E6D05774EB24}"/>
              </a:ext>
            </a:extLst>
          </p:cNvPr>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
        <p:nvSpPr>
          <p:cNvPr id="2" name="Header Placeholder 1">
            <a:extLst>
              <a:ext uri="{FF2B5EF4-FFF2-40B4-BE49-F238E27FC236}">
                <a16:creationId xmlns:a16="http://schemas.microsoft.com/office/drawing/2014/main" id="{41D3854E-E2C8-479F-AEB7-24F25D57E7F2}"/>
              </a:ext>
            </a:extLst>
          </p:cNvPr>
          <p:cNvSpPr txBox="1">
            <a:spLocks/>
          </p:cNvSpPr>
          <p:nvPr/>
        </p:nvSpPr>
        <p:spPr>
          <a:xfrm>
            <a:off x="92598" y="151617"/>
            <a:ext cx="6613002" cy="261967"/>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05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73527EC-D337-4DDB-6D0B-20DBA677CD3F}"/>
              </a:ext>
            </a:extLst>
          </p:cNvPr>
          <p:cNvSpPr txBox="1"/>
          <p:nvPr/>
        </p:nvSpPr>
        <p:spPr>
          <a:xfrm>
            <a:off x="464024" y="4286987"/>
            <a:ext cx="5982325" cy="4154984"/>
          </a:xfrm>
          <a:prstGeom prst="rect">
            <a:avLst/>
          </a:prstGeom>
          <a:noFill/>
        </p:spPr>
        <p:txBody>
          <a:bodyPr wrap="square" rtlCol="0">
            <a:spAutoFit/>
          </a:bodyPr>
          <a:lstStyle/>
          <a:p>
            <a:pPr defTabSz="478734">
              <a:defRPr/>
            </a:pPr>
            <a:r>
              <a:rPr lang="en-US" sz="1200" i="1" u="sng" dirty="0">
                <a:latin typeface="Arial" panose="020B0604020202020204" pitchFamily="34" charset="0"/>
                <a:cs typeface="Arial" panose="020B0604020202020204" pitchFamily="34" charset="0"/>
              </a:rPr>
              <a:t>Note</a:t>
            </a:r>
            <a:r>
              <a:rPr lang="en-US" sz="1200" i="1" dirty="0">
                <a:latin typeface="Arial" panose="020B0604020202020204" pitchFamily="34" charset="0"/>
                <a:cs typeface="Arial" panose="020B0604020202020204" pitchFamily="34" charset="0"/>
              </a:rPr>
              <a:t>: Each module should be trained to standard and not to time, it is most effective when time is allowed for in-depth group discussion and participation. To maximize the benefits of this training, allow for extra time for dialogue and interaction. </a:t>
            </a:r>
          </a:p>
          <a:p>
            <a:pPr defTabSz="478734">
              <a:defRPr/>
            </a:pPr>
            <a:endParaRPr lang="en-US" sz="1200" dirty="0">
              <a:latin typeface="Arial" panose="020B0604020202020204" pitchFamily="34" charset="0"/>
              <a:cs typeface="Arial" panose="020B0604020202020204" pitchFamily="34" charset="0"/>
            </a:endParaRPr>
          </a:p>
          <a:p>
            <a:pPr defTabSz="478734">
              <a:defRPr/>
            </a:pPr>
            <a:r>
              <a:rPr lang="en-US" sz="1200" b="1" u="sng" dirty="0">
                <a:latin typeface="Arial" panose="020B0604020202020204" pitchFamily="34" charset="0"/>
                <a:cs typeface="Arial" panose="020B0604020202020204" pitchFamily="34" charset="0"/>
              </a:rPr>
              <a:t>Training Package Components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complete “ACE Base +1” training package consists of five PowerPoint® presentations (i.e., ACE Base, Fighting the Stigma, Active Listening, Practicing ACE, Lethal Means) and a SmartGuide with key information to be discussed for each slide (see notes page iv for SmartGuide overview).</a:t>
            </a:r>
          </a:p>
          <a:p>
            <a:pPr defTabSz="478734">
              <a:defRPr/>
            </a:pPr>
            <a:endParaRPr lang="en-US" sz="1200"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Training Precautions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ACE suicide prevention and awareness training deals with sensitive information and may trigger painful memories or other issues for training participants. It is possible that someone attending the training may have experienced thoughts of suicide or may have experienced a loved one who has struggled with suicidal thoughts, ideation, or worse – died by suicide.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If you are not a chaplain or behavioral health provider, it is recommended that you have someone from the chaplain’s office or Behavioral Health Services on call during your training session. Be sure to coordinate before the training and obtain their name, title, and consent to act as an immediate resource if needed. Provide them with the date, time, and location of the training; on the day of the training, be sure to have the number(s) at which they can be reached or another plan for reaching them.</a:t>
            </a:r>
          </a:p>
        </p:txBody>
      </p:sp>
      <p:sp>
        <p:nvSpPr>
          <p:cNvPr id="5" name="TextBox 4">
            <a:extLst>
              <a:ext uri="{FF2B5EF4-FFF2-40B4-BE49-F238E27FC236}">
                <a16:creationId xmlns:a16="http://schemas.microsoft.com/office/drawing/2014/main" id="{6F519365-5F1A-6819-7005-6F2625D68177}"/>
              </a:ext>
            </a:extLst>
          </p:cNvPr>
          <p:cNvSpPr txBox="1"/>
          <p:nvPr/>
        </p:nvSpPr>
        <p:spPr>
          <a:xfrm>
            <a:off x="464024" y="525287"/>
            <a:ext cx="5982325" cy="646331"/>
          </a:xfrm>
          <a:prstGeom prst="rect">
            <a:avLst/>
          </a:prstGeom>
          <a:noFill/>
        </p:spPr>
        <p:txBody>
          <a:bodyPr wrap="square" rtlCol="0">
            <a:spAutoFit/>
          </a:bodyPr>
          <a:lstStyle/>
          <a:p>
            <a:r>
              <a:rPr lang="en-US" sz="1200" b="1" u="sng" dirty="0">
                <a:latin typeface="Arial" panose="020B0604020202020204" pitchFamily="34" charset="0"/>
                <a:cs typeface="Arial" panose="020B0604020202020204" pitchFamily="34" charset="0"/>
              </a:rPr>
              <a:t>Training Requirements</a:t>
            </a:r>
            <a:r>
              <a:rPr lang="en-US" sz="1200" b="1" dirty="0">
                <a:latin typeface="Arial" panose="020B0604020202020204" pitchFamily="34" charset="0"/>
                <a:cs typeface="Arial" panose="020B0604020202020204" pitchFamily="34" charset="0"/>
              </a:rPr>
              <a:t>: </a:t>
            </a:r>
            <a:r>
              <a:rPr lang="en-US" sz="1200" b="0" dirty="0">
                <a:solidFill>
                  <a:schemeClr val="tx1"/>
                </a:solidFill>
                <a:latin typeface="Arial" panose="020B0604020202020204" pitchFamily="34" charset="0"/>
                <a:cs typeface="Arial" panose="020B0604020202020204" pitchFamily="34" charset="0"/>
              </a:rPr>
              <a:t>The U.S.</a:t>
            </a:r>
            <a:r>
              <a:rPr lang="en-US" sz="1200" b="0" baseline="0" dirty="0">
                <a:solidFill>
                  <a:schemeClr val="tx1"/>
                </a:solidFill>
                <a:latin typeface="Arial" panose="020B0604020202020204" pitchFamily="34" charset="0"/>
                <a:cs typeface="Arial" panose="020B0604020202020204" pitchFamily="34" charset="0"/>
              </a:rPr>
              <a:t> Army’s requirement for annual suicide prevention training is to complete one hour of training that includes the “ACE Base” module along with one of the “+1” modules.</a:t>
            </a:r>
            <a:endParaRPr lang="en-US"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57984F0-D716-7937-BF46-21D0DFBD20AA}"/>
              </a:ext>
            </a:extLst>
          </p:cNvPr>
          <p:cNvSpPr txBox="1"/>
          <p:nvPr/>
        </p:nvSpPr>
        <p:spPr>
          <a:xfrm>
            <a:off x="725749" y="8479275"/>
            <a:ext cx="5346700" cy="404458"/>
          </a:xfrm>
          <a:prstGeom prst="rect">
            <a:avLst/>
          </a:prstGeom>
          <a:noFill/>
          <a:ln w="3175">
            <a:solidFill>
              <a:schemeClr val="tx1"/>
            </a:solidFill>
          </a:ln>
        </p:spPr>
        <p:txBody>
          <a:bodyPr wrap="square" lIns="95747" tIns="47873" rIns="95747" bIns="47873" rtlCol="0">
            <a:spAutoFit/>
          </a:bodyPr>
          <a:lstStyle/>
          <a:p>
            <a:r>
              <a:rPr lang="en-US" sz="1000" i="1" dirty="0">
                <a:latin typeface="Arial" panose="020B0604020202020204" pitchFamily="34" charset="0"/>
                <a:cs typeface="Arial" panose="020B0604020202020204" pitchFamily="34" charset="0"/>
              </a:rPr>
              <a:t>The mention of any non-federal entity and/or its products is not to be construed or interpreted, in any manner, as federal endorsement of that non-federal entity or its products. </a:t>
            </a:r>
          </a:p>
        </p:txBody>
      </p:sp>
      <p:grpSp>
        <p:nvGrpSpPr>
          <p:cNvPr id="9" name="Group 8">
            <a:extLst>
              <a:ext uri="{FF2B5EF4-FFF2-40B4-BE49-F238E27FC236}">
                <a16:creationId xmlns:a16="http://schemas.microsoft.com/office/drawing/2014/main" id="{51A0D572-629F-0168-F249-5856B4B4EE78}"/>
              </a:ext>
            </a:extLst>
          </p:cNvPr>
          <p:cNvGrpSpPr/>
          <p:nvPr/>
        </p:nvGrpSpPr>
        <p:grpSpPr>
          <a:xfrm>
            <a:off x="329749" y="1267127"/>
            <a:ext cx="5813176" cy="2884296"/>
            <a:chOff x="329749" y="1267127"/>
            <a:chExt cx="5813176" cy="2884296"/>
          </a:xfrm>
        </p:grpSpPr>
        <p:grpSp>
          <p:nvGrpSpPr>
            <p:cNvPr id="13" name="Group 12">
              <a:extLst>
                <a:ext uri="{FF2B5EF4-FFF2-40B4-BE49-F238E27FC236}">
                  <a16:creationId xmlns:a16="http://schemas.microsoft.com/office/drawing/2014/main" id="{AC232E4D-1E0A-3C6C-C1F1-119C84FBA430}"/>
                </a:ext>
              </a:extLst>
            </p:cNvPr>
            <p:cNvGrpSpPr/>
            <p:nvPr/>
          </p:nvGrpSpPr>
          <p:grpSpPr>
            <a:xfrm>
              <a:off x="2630556" y="1267127"/>
              <a:ext cx="1180496" cy="1680809"/>
              <a:chOff x="2760778" y="1268548"/>
              <a:chExt cx="1180496" cy="1680809"/>
            </a:xfrm>
          </p:grpSpPr>
          <p:sp>
            <p:nvSpPr>
              <p:cNvPr id="51" name="Flowchart: Terminator 50">
                <a:extLst>
                  <a:ext uri="{FF2B5EF4-FFF2-40B4-BE49-F238E27FC236}">
                    <a16:creationId xmlns:a16="http://schemas.microsoft.com/office/drawing/2014/main" id="{B4E5EEC9-3053-ED26-5E5B-C89516B5E6F4}"/>
                  </a:ext>
                </a:extLst>
              </p:cNvPr>
              <p:cNvSpPr/>
              <p:nvPr/>
            </p:nvSpPr>
            <p:spPr>
              <a:xfrm>
                <a:off x="2780250" y="1268548"/>
                <a:ext cx="1141553" cy="261171"/>
              </a:xfrm>
              <a:prstGeom prst="flowChartTerminator">
                <a:avLst/>
              </a:prstGeom>
              <a:solidFill>
                <a:srgbClr val="FECD0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latin typeface="Arial Narrow" panose="020B0606020202030204" pitchFamily="34" charset="0"/>
                  </a:rPr>
                  <a:t>ACE Base</a:t>
                </a:r>
              </a:p>
            </p:txBody>
          </p:sp>
          <p:sp>
            <p:nvSpPr>
              <p:cNvPr id="52" name="Cross 51">
                <a:extLst>
                  <a:ext uri="{FF2B5EF4-FFF2-40B4-BE49-F238E27FC236}">
                    <a16:creationId xmlns:a16="http://schemas.microsoft.com/office/drawing/2014/main" id="{BB518172-3606-0F09-38B7-408B9A262929}"/>
                  </a:ext>
                </a:extLst>
              </p:cNvPr>
              <p:cNvSpPr/>
              <p:nvPr/>
            </p:nvSpPr>
            <p:spPr>
              <a:xfrm flipV="1">
                <a:off x="3210747" y="2672358"/>
                <a:ext cx="280559" cy="276999"/>
              </a:xfrm>
              <a:prstGeom prst="plus">
                <a:avLst>
                  <a:gd name="adj" fmla="val 45956"/>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pic>
            <p:nvPicPr>
              <p:cNvPr id="63" name="Picture 62">
                <a:extLst>
                  <a:ext uri="{FF2B5EF4-FFF2-40B4-BE49-F238E27FC236}">
                    <a16:creationId xmlns:a16="http://schemas.microsoft.com/office/drawing/2014/main" id="{ACB6C6F3-F506-B805-6821-C86E06575F78}"/>
                  </a:ext>
                </a:extLst>
              </p:cNvPr>
              <p:cNvPicPr>
                <a:picLocks noChangeAspect="1"/>
              </p:cNvPicPr>
              <p:nvPr/>
            </p:nvPicPr>
            <p:blipFill>
              <a:blip r:embed="rId3"/>
              <a:stretch>
                <a:fillRect/>
              </a:stretch>
            </p:blipFill>
            <p:spPr>
              <a:xfrm>
                <a:off x="2760778" y="1584245"/>
                <a:ext cx="1180496" cy="877401"/>
              </a:xfrm>
              <a:prstGeom prst="rect">
                <a:avLst/>
              </a:prstGeom>
            </p:spPr>
          </p:pic>
        </p:grpSp>
        <p:sp>
          <p:nvSpPr>
            <p:cNvPr id="14" name="TextBox 13">
              <a:extLst>
                <a:ext uri="{FF2B5EF4-FFF2-40B4-BE49-F238E27FC236}">
                  <a16:creationId xmlns:a16="http://schemas.microsoft.com/office/drawing/2014/main" id="{B6FC7307-F542-D7A9-2205-9D900385D748}"/>
                </a:ext>
              </a:extLst>
            </p:cNvPr>
            <p:cNvSpPr txBox="1"/>
            <p:nvPr/>
          </p:nvSpPr>
          <p:spPr>
            <a:xfrm>
              <a:off x="4162470" y="3061041"/>
              <a:ext cx="1417504" cy="276999"/>
            </a:xfrm>
            <a:prstGeom prst="rect">
              <a:avLst/>
            </a:prstGeom>
            <a:noFill/>
          </p:spPr>
          <p:txBody>
            <a:bodyPr wrap="square" rtlCol="0">
              <a:spAutoFit/>
            </a:bodyPr>
            <a:lstStyle/>
            <a:p>
              <a:pPr algn="ctr"/>
              <a:r>
                <a:rPr lang="en-US" sz="1200" dirty="0">
                  <a:solidFill>
                    <a:schemeClr val="bg1"/>
                  </a:solidFill>
                  <a:latin typeface="Arial Narrow" panose="020B0606020202030204" pitchFamily="34" charset="0"/>
                </a:rPr>
                <a:t>PRACTICING ACE</a:t>
              </a:r>
            </a:p>
          </p:txBody>
        </p:sp>
        <p:sp>
          <p:nvSpPr>
            <p:cNvPr id="18" name="Flowchart: Terminator 17">
              <a:extLst>
                <a:ext uri="{FF2B5EF4-FFF2-40B4-BE49-F238E27FC236}">
                  <a16:creationId xmlns:a16="http://schemas.microsoft.com/office/drawing/2014/main" id="{2E8CD1F8-E6D4-6694-48C8-99E4F5DB928D}"/>
                </a:ext>
              </a:extLst>
            </p:cNvPr>
            <p:cNvSpPr/>
            <p:nvPr/>
          </p:nvSpPr>
          <p:spPr>
            <a:xfrm>
              <a:off x="3440228" y="2955559"/>
              <a:ext cx="1141553" cy="261171"/>
            </a:xfrm>
            <a:prstGeom prst="flowChartTerminator">
              <a:avLst/>
            </a:prstGeom>
            <a:solidFill>
              <a:srgbClr val="C4B5A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Flowchart: Terminator 18">
              <a:extLst>
                <a:ext uri="{FF2B5EF4-FFF2-40B4-BE49-F238E27FC236}">
                  <a16:creationId xmlns:a16="http://schemas.microsoft.com/office/drawing/2014/main" id="{A4B73B66-0264-9A82-31E1-9415686FCA67}"/>
                </a:ext>
              </a:extLst>
            </p:cNvPr>
            <p:cNvSpPr/>
            <p:nvPr/>
          </p:nvSpPr>
          <p:spPr>
            <a:xfrm>
              <a:off x="1905544" y="2953502"/>
              <a:ext cx="1185361" cy="253936"/>
            </a:xfrm>
            <a:prstGeom prst="flowChartTerminator">
              <a:avLst/>
            </a:prstGeom>
            <a:solidFill>
              <a:srgbClr val="40404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solidFill>
                    <a:schemeClr val="bg1"/>
                  </a:solidFill>
                  <a:latin typeface="Arial Narrow" panose="020B0606020202030204" pitchFamily="34" charset="0"/>
                </a:rPr>
                <a:t>Active Listening</a:t>
              </a:r>
              <a:endParaRPr lang="en-US" sz="1100" dirty="0"/>
            </a:p>
          </p:txBody>
        </p:sp>
        <p:pic>
          <p:nvPicPr>
            <p:cNvPr id="20" name="Picture 19">
              <a:extLst>
                <a:ext uri="{FF2B5EF4-FFF2-40B4-BE49-F238E27FC236}">
                  <a16:creationId xmlns:a16="http://schemas.microsoft.com/office/drawing/2014/main" id="{02C3AA05-91D1-B6AC-B562-C6A6DC64B949}"/>
                </a:ext>
              </a:extLst>
            </p:cNvPr>
            <p:cNvPicPr>
              <a:picLocks noChangeAspect="1"/>
            </p:cNvPicPr>
            <p:nvPr/>
          </p:nvPicPr>
          <p:blipFill>
            <a:blip r:embed="rId4"/>
            <a:stretch>
              <a:fillRect/>
            </a:stretch>
          </p:blipFill>
          <p:spPr>
            <a:xfrm>
              <a:off x="1883640" y="3272037"/>
              <a:ext cx="1185361" cy="864200"/>
            </a:xfrm>
            <a:prstGeom prst="rect">
              <a:avLst/>
            </a:prstGeom>
          </p:spPr>
        </p:pic>
        <p:grpSp>
          <p:nvGrpSpPr>
            <p:cNvPr id="21" name="Group 20">
              <a:extLst>
                <a:ext uri="{FF2B5EF4-FFF2-40B4-BE49-F238E27FC236}">
                  <a16:creationId xmlns:a16="http://schemas.microsoft.com/office/drawing/2014/main" id="{48E1EEB7-CEE3-6499-1A1E-CAF1824BABD3}"/>
                </a:ext>
              </a:extLst>
            </p:cNvPr>
            <p:cNvGrpSpPr/>
            <p:nvPr/>
          </p:nvGrpSpPr>
          <p:grpSpPr>
            <a:xfrm>
              <a:off x="329749" y="2961361"/>
              <a:ext cx="1185187" cy="1177938"/>
              <a:chOff x="1934973" y="2997415"/>
              <a:chExt cx="1185187" cy="1177938"/>
            </a:xfrm>
          </p:grpSpPr>
          <p:sp>
            <p:nvSpPr>
              <p:cNvPr id="49" name="Flowchart: Terminator 48">
                <a:extLst>
                  <a:ext uri="{FF2B5EF4-FFF2-40B4-BE49-F238E27FC236}">
                    <a16:creationId xmlns:a16="http://schemas.microsoft.com/office/drawing/2014/main" id="{05E87EA1-3893-9D54-BB52-34830F04EC5B}"/>
                  </a:ext>
                </a:extLst>
              </p:cNvPr>
              <p:cNvSpPr/>
              <p:nvPr/>
            </p:nvSpPr>
            <p:spPr>
              <a:xfrm>
                <a:off x="1956790" y="2997415"/>
                <a:ext cx="1141553" cy="261171"/>
              </a:xfrm>
              <a:prstGeom prst="flowChartTerminator">
                <a:avLst/>
              </a:prstGeom>
              <a:solidFill>
                <a:srgbClr val="72736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latin typeface="Arial Narrow" panose="020B0606020202030204" pitchFamily="34" charset="0"/>
                  </a:rPr>
                  <a:t>Fighting Stigma</a:t>
                </a:r>
              </a:p>
            </p:txBody>
          </p:sp>
          <p:pic>
            <p:nvPicPr>
              <p:cNvPr id="50" name="Picture 49">
                <a:extLst>
                  <a:ext uri="{FF2B5EF4-FFF2-40B4-BE49-F238E27FC236}">
                    <a16:creationId xmlns:a16="http://schemas.microsoft.com/office/drawing/2014/main" id="{3EBB96C0-71FC-2AD8-2193-80A57CF55B14}"/>
                  </a:ext>
                </a:extLst>
              </p:cNvPr>
              <p:cNvPicPr>
                <a:picLocks noChangeAspect="1"/>
              </p:cNvPicPr>
              <p:nvPr/>
            </p:nvPicPr>
            <p:blipFill>
              <a:blip r:embed="rId5"/>
              <a:stretch>
                <a:fillRect/>
              </a:stretch>
            </p:blipFill>
            <p:spPr>
              <a:xfrm>
                <a:off x="1934973" y="3311822"/>
                <a:ext cx="1185187" cy="863531"/>
              </a:xfrm>
              <a:prstGeom prst="rect">
                <a:avLst/>
              </a:prstGeom>
            </p:spPr>
          </p:pic>
        </p:grpSp>
        <p:grpSp>
          <p:nvGrpSpPr>
            <p:cNvPr id="22" name="Group 21">
              <a:extLst>
                <a:ext uri="{FF2B5EF4-FFF2-40B4-BE49-F238E27FC236}">
                  <a16:creationId xmlns:a16="http://schemas.microsoft.com/office/drawing/2014/main" id="{A59CB1A3-0526-B2C2-1331-18B6EFBBBADB}"/>
                </a:ext>
              </a:extLst>
            </p:cNvPr>
            <p:cNvGrpSpPr/>
            <p:nvPr/>
          </p:nvGrpSpPr>
          <p:grpSpPr>
            <a:xfrm>
              <a:off x="3337495" y="2956310"/>
              <a:ext cx="1331982" cy="1195113"/>
              <a:chOff x="3451386" y="2985038"/>
              <a:chExt cx="1331982" cy="1195113"/>
            </a:xfrm>
          </p:grpSpPr>
          <p:sp>
            <p:nvSpPr>
              <p:cNvPr id="38" name="TextBox 37">
                <a:extLst>
                  <a:ext uri="{FF2B5EF4-FFF2-40B4-BE49-F238E27FC236}">
                    <a16:creationId xmlns:a16="http://schemas.microsoft.com/office/drawing/2014/main" id="{E1D12E0B-34FF-AD58-0E51-68DA4303A429}"/>
                  </a:ext>
                </a:extLst>
              </p:cNvPr>
              <p:cNvSpPr txBox="1"/>
              <p:nvPr/>
            </p:nvSpPr>
            <p:spPr>
              <a:xfrm>
                <a:off x="3451386" y="2985038"/>
                <a:ext cx="1331982" cy="261610"/>
              </a:xfrm>
              <a:prstGeom prst="rect">
                <a:avLst/>
              </a:prstGeom>
              <a:noFill/>
            </p:spPr>
            <p:txBody>
              <a:bodyPr wrap="square" rtlCol="0">
                <a:spAutoFit/>
              </a:bodyPr>
              <a:lstStyle/>
              <a:p>
                <a:pPr algn="ctr"/>
                <a:r>
                  <a:rPr lang="en-US" sz="1100" dirty="0">
                    <a:solidFill>
                      <a:schemeClr val="bg1"/>
                    </a:solidFill>
                    <a:latin typeface="Arial Narrow" panose="020B0606020202030204" pitchFamily="34" charset="0"/>
                  </a:rPr>
                  <a:t>Practicing ACE</a:t>
                </a:r>
              </a:p>
            </p:txBody>
          </p:sp>
          <p:pic>
            <p:nvPicPr>
              <p:cNvPr id="47" name="Picture 46">
                <a:extLst>
                  <a:ext uri="{FF2B5EF4-FFF2-40B4-BE49-F238E27FC236}">
                    <a16:creationId xmlns:a16="http://schemas.microsoft.com/office/drawing/2014/main" id="{7C5B0510-E54E-FCF5-38B5-5D801A05A11B}"/>
                  </a:ext>
                </a:extLst>
              </p:cNvPr>
              <p:cNvPicPr>
                <a:picLocks noChangeAspect="1"/>
              </p:cNvPicPr>
              <p:nvPr/>
            </p:nvPicPr>
            <p:blipFill>
              <a:blip r:embed="rId6"/>
              <a:stretch>
                <a:fillRect/>
              </a:stretch>
            </p:blipFill>
            <p:spPr>
              <a:xfrm>
                <a:off x="3530473" y="3315951"/>
                <a:ext cx="1173808" cy="864200"/>
              </a:xfrm>
              <a:prstGeom prst="rect">
                <a:avLst/>
              </a:prstGeom>
            </p:spPr>
          </p:pic>
        </p:grpSp>
        <p:sp>
          <p:nvSpPr>
            <p:cNvPr id="23" name="TextBox 22">
              <a:extLst>
                <a:ext uri="{FF2B5EF4-FFF2-40B4-BE49-F238E27FC236}">
                  <a16:creationId xmlns:a16="http://schemas.microsoft.com/office/drawing/2014/main" id="{0A773D57-7E0F-EC62-8D23-F9B7E0B43B29}"/>
                </a:ext>
              </a:extLst>
            </p:cNvPr>
            <p:cNvSpPr txBox="1"/>
            <p:nvPr/>
          </p:nvSpPr>
          <p:spPr>
            <a:xfrm>
              <a:off x="1506204" y="3493806"/>
              <a:ext cx="353529" cy="292388"/>
            </a:xfrm>
            <a:prstGeom prst="rect">
              <a:avLst/>
            </a:prstGeom>
            <a:noFill/>
          </p:spPr>
          <p:txBody>
            <a:bodyPr wrap="square" rtlCol="0">
              <a:spAutoFit/>
            </a:bodyPr>
            <a:lstStyle/>
            <a:p>
              <a:pPr algn="ctr"/>
              <a:r>
                <a:rPr lang="en-US" sz="1300" dirty="0">
                  <a:latin typeface="Arial Narrow" panose="020B0606020202030204" pitchFamily="34" charset="0"/>
                </a:rPr>
                <a:t>or</a:t>
              </a:r>
            </a:p>
          </p:txBody>
        </p:sp>
        <p:sp>
          <p:nvSpPr>
            <p:cNvPr id="24" name="TextBox 23">
              <a:extLst>
                <a:ext uri="{FF2B5EF4-FFF2-40B4-BE49-F238E27FC236}">
                  <a16:creationId xmlns:a16="http://schemas.microsoft.com/office/drawing/2014/main" id="{24F54688-14B3-C939-DDA6-47DCF1FBB9DC}"/>
                </a:ext>
              </a:extLst>
            </p:cNvPr>
            <p:cNvSpPr txBox="1"/>
            <p:nvPr/>
          </p:nvSpPr>
          <p:spPr>
            <a:xfrm>
              <a:off x="3044040" y="3493806"/>
              <a:ext cx="353529" cy="292388"/>
            </a:xfrm>
            <a:prstGeom prst="rect">
              <a:avLst/>
            </a:prstGeom>
            <a:noFill/>
          </p:spPr>
          <p:txBody>
            <a:bodyPr wrap="square" rtlCol="0">
              <a:spAutoFit/>
            </a:bodyPr>
            <a:lstStyle/>
            <a:p>
              <a:pPr algn="ctr"/>
              <a:r>
                <a:rPr lang="en-US" sz="1300" dirty="0">
                  <a:latin typeface="Arial Narrow" panose="020B0606020202030204" pitchFamily="34" charset="0"/>
                </a:rPr>
                <a:t>or</a:t>
              </a:r>
            </a:p>
          </p:txBody>
        </p:sp>
        <p:sp>
          <p:nvSpPr>
            <p:cNvPr id="26" name="TextBox 25">
              <a:extLst>
                <a:ext uri="{FF2B5EF4-FFF2-40B4-BE49-F238E27FC236}">
                  <a16:creationId xmlns:a16="http://schemas.microsoft.com/office/drawing/2014/main" id="{B15ED38D-C1F0-1234-CFC9-E37DDA321C76}"/>
                </a:ext>
              </a:extLst>
            </p:cNvPr>
            <p:cNvSpPr txBox="1"/>
            <p:nvPr/>
          </p:nvSpPr>
          <p:spPr>
            <a:xfrm>
              <a:off x="4607272" y="3493806"/>
              <a:ext cx="353529" cy="292388"/>
            </a:xfrm>
            <a:prstGeom prst="rect">
              <a:avLst/>
            </a:prstGeom>
            <a:noFill/>
          </p:spPr>
          <p:txBody>
            <a:bodyPr wrap="square" rtlCol="0">
              <a:spAutoFit/>
            </a:bodyPr>
            <a:lstStyle/>
            <a:p>
              <a:pPr algn="ctr"/>
              <a:r>
                <a:rPr lang="en-US" sz="1300" dirty="0">
                  <a:latin typeface="Arial Narrow" panose="020B0606020202030204" pitchFamily="34" charset="0"/>
                </a:rPr>
                <a:t>or</a:t>
              </a:r>
            </a:p>
          </p:txBody>
        </p:sp>
        <p:grpSp>
          <p:nvGrpSpPr>
            <p:cNvPr id="27" name="Group 26">
              <a:extLst>
                <a:ext uri="{FF2B5EF4-FFF2-40B4-BE49-F238E27FC236}">
                  <a16:creationId xmlns:a16="http://schemas.microsoft.com/office/drawing/2014/main" id="{E85FC30B-91C9-2641-E53A-B8AE2FF8BD30}"/>
                </a:ext>
              </a:extLst>
            </p:cNvPr>
            <p:cNvGrpSpPr/>
            <p:nvPr/>
          </p:nvGrpSpPr>
          <p:grpSpPr>
            <a:xfrm>
              <a:off x="4969117" y="2969667"/>
              <a:ext cx="1173808" cy="1166570"/>
              <a:chOff x="5044445" y="2998395"/>
              <a:chExt cx="1173808" cy="1166570"/>
            </a:xfrm>
          </p:grpSpPr>
          <p:sp>
            <p:nvSpPr>
              <p:cNvPr id="28" name="Flowchart: Terminator 27">
                <a:extLst>
                  <a:ext uri="{FF2B5EF4-FFF2-40B4-BE49-F238E27FC236}">
                    <a16:creationId xmlns:a16="http://schemas.microsoft.com/office/drawing/2014/main" id="{D72C02A5-B4CA-FCE4-59CC-397A3CB56DF8}"/>
                  </a:ext>
                </a:extLst>
              </p:cNvPr>
              <p:cNvSpPr/>
              <p:nvPr/>
            </p:nvSpPr>
            <p:spPr>
              <a:xfrm>
                <a:off x="5060573" y="2998395"/>
                <a:ext cx="1141553" cy="261171"/>
              </a:xfrm>
              <a:prstGeom prst="flowChartTerminator">
                <a:avLst/>
              </a:prstGeom>
              <a:solidFill>
                <a:srgbClr val="DFDE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latin typeface="Arial Narrow" panose="020B0606020202030204" pitchFamily="34" charset="0"/>
                  </a:rPr>
                  <a:t>Lethal Means</a:t>
                </a:r>
              </a:p>
            </p:txBody>
          </p:sp>
          <p:pic>
            <p:nvPicPr>
              <p:cNvPr id="36" name="Picture 35">
                <a:extLst>
                  <a:ext uri="{FF2B5EF4-FFF2-40B4-BE49-F238E27FC236}">
                    <a16:creationId xmlns:a16="http://schemas.microsoft.com/office/drawing/2014/main" id="{760D1D4C-2FFD-B1BE-0785-48E17924CC35}"/>
                  </a:ext>
                </a:extLst>
              </p:cNvPr>
              <p:cNvPicPr>
                <a:picLocks noChangeAspect="1"/>
              </p:cNvPicPr>
              <p:nvPr/>
            </p:nvPicPr>
            <p:blipFill>
              <a:blip r:embed="rId6"/>
              <a:stretch>
                <a:fillRect/>
              </a:stretch>
            </p:blipFill>
            <p:spPr>
              <a:xfrm>
                <a:off x="5044445" y="3300765"/>
                <a:ext cx="1173808" cy="864200"/>
              </a:xfrm>
              <a:prstGeom prst="rect">
                <a:avLst/>
              </a:prstGeom>
            </p:spPr>
          </p:pic>
        </p:grpSp>
      </p:grpSp>
    </p:spTree>
    <p:extLst>
      <p:ext uri="{BB962C8B-B14F-4D97-AF65-F5344CB8AC3E}">
        <p14:creationId xmlns:p14="http://schemas.microsoft.com/office/powerpoint/2010/main" val="208568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7"/>
          <p:cNvSpPr txBox="1">
            <a:spLocks/>
          </p:cNvSpPr>
          <p:nvPr/>
        </p:nvSpPr>
        <p:spPr>
          <a:xfrm>
            <a:off x="491317" y="540411"/>
            <a:ext cx="5991367" cy="7658588"/>
          </a:xfrm>
          <a:prstGeom prst="rect">
            <a:avLst/>
          </a:prstGeom>
        </p:spPr>
        <p:txBody>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b="1" u="sng" dirty="0">
                <a:latin typeface="Arial" panose="020B0604020202020204" pitchFamily="34" charset="0"/>
                <a:cs typeface="Arial" panose="020B0604020202020204" pitchFamily="34" charset="0"/>
              </a:rPr>
              <a:t>Training Preparation: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Content: </a:t>
            </a:r>
            <a:r>
              <a:rPr lang="en-US" dirty="0">
                <a:latin typeface="Arial" panose="020B0604020202020204" pitchFamily="34" charset="0"/>
                <a:cs typeface="Arial" panose="020B0604020202020204" pitchFamily="34" charset="0"/>
              </a:rPr>
              <a:t>This is the U.S. Army’s mandatory annual suicide prevention training (IAW AR 600-63). The material is based on the most current research and academic literature on suicide prevention and follows educational best practices. The training is designed to enable the instructor to successfully lead participants through suicide prevention concepts with interactive activities and discussions to prompt critical thinking. For the training to be most effective, it is advised that instructors review all content in advance.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instructing, follow the content as written. Insert personal stories/examples as appropriate. Prompts are written into the SmartGuide to highlight times when personal stories/examples can be most valuable. There are many benefits of sharing a personal story or example. For instance, stories/examples can help a trainer to capture the audience’s attention, gain common ground with the audience, and engage the audience on a deeper level. Most importantly, effective use of personal stories or examples can help participants gain better contextual understanding of the material being taught.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following guidelines can help ensure effective use of personal stories and examples. The story/example</a:t>
            </a:r>
          </a:p>
          <a:p>
            <a:pPr marL="685800" indent="-228600">
              <a:buFont typeface="Arial" panose="020B0604020202020204" pitchFamily="34" charset="0"/>
              <a:buChar char="•"/>
            </a:pPr>
            <a:r>
              <a:rPr lang="en-US" dirty="0">
                <a:latin typeface="Arial" panose="020B0604020202020204" pitchFamily="34" charset="0"/>
                <a:cs typeface="Arial" panose="020B0604020202020204" pitchFamily="34" charset="0"/>
              </a:rPr>
              <a:t>serves a clear purpose, specifically it reinforces the training objective/content</a:t>
            </a:r>
          </a:p>
          <a:p>
            <a:pPr marL="685800" indent="-228600">
              <a:buFont typeface="Arial" panose="020B0604020202020204" pitchFamily="34" charset="0"/>
              <a:buChar char="•"/>
            </a:pPr>
            <a:r>
              <a:rPr lang="en-US" dirty="0">
                <a:latin typeface="Arial" panose="020B0604020202020204" pitchFamily="34" charset="0"/>
                <a:cs typeface="Arial" panose="020B0604020202020204" pitchFamily="34" charset="0"/>
              </a:rPr>
              <a:t>helps participants to gain a better contextual understanding about the concepts</a:t>
            </a:r>
          </a:p>
          <a:p>
            <a:pPr marL="685800" indent="-228600">
              <a:buFont typeface="Arial" panose="020B0604020202020204" pitchFamily="34" charset="0"/>
              <a:buChar char="•"/>
            </a:pPr>
            <a:r>
              <a:rPr lang="en-US" dirty="0">
                <a:latin typeface="Arial" panose="020B0604020202020204" pitchFamily="34" charset="0"/>
                <a:cs typeface="Arial" panose="020B0604020202020204" pitchFamily="34" charset="0"/>
              </a:rPr>
              <a:t>does not distract participants from the focus of training (e.g., be mindful of using potentially triggering or traumatizing examples/stories)</a:t>
            </a:r>
          </a:p>
          <a:p>
            <a:pPr marL="685800" indent="-228600">
              <a:buFont typeface="Arial" panose="020B0604020202020204" pitchFamily="34" charset="0"/>
              <a:buChar char="•"/>
            </a:pPr>
            <a:r>
              <a:rPr lang="en-US" dirty="0">
                <a:latin typeface="Arial" panose="020B0604020202020204" pitchFamily="34" charset="0"/>
                <a:cs typeface="Arial" panose="020B0604020202020204" pitchFamily="34" charset="0"/>
              </a:rPr>
              <a:t>is simple, concise, and easy to follow/understand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Remember, sharing your personal stories/examples is to benefit the participant, not yourself. The story/example should highlight the content, not you as a person (e.g., avoid the mistake of making the training about yourself). Lastly, it is highly recommended that you practice your stories/examples before using them in a training session. Rehearsing the story/example can improve effective delivery, especially if the story/example is one that could be emotional for you to share.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Flow: </a:t>
            </a:r>
            <a:r>
              <a:rPr lang="en-US" dirty="0">
                <a:latin typeface="Arial" panose="020B0604020202020204" pitchFamily="34" charset="0"/>
                <a:cs typeface="Arial" panose="020B0604020202020204" pitchFamily="34" charset="0"/>
              </a:rPr>
              <a:t>This training module is comprised of four main sections. </a:t>
            </a:r>
          </a:p>
          <a:p>
            <a:endParaRPr lang="en-US" dirty="0">
              <a:latin typeface="Arial" panose="020B0604020202020204" pitchFamily="34" charset="0"/>
              <a:cs typeface="Arial" panose="020B0604020202020204" pitchFamily="34" charset="0"/>
            </a:endParaRPr>
          </a:p>
          <a:p>
            <a:endParaRPr lang="en-US" dirty="0"/>
          </a:p>
        </p:txBody>
      </p:sp>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iii</a:t>
            </a:r>
            <a:r>
              <a:rPr lang="en-US" sz="1100" i="1" noProof="0" dirty="0">
                <a:solidFill>
                  <a:prstClr val="black"/>
                </a:solidFill>
                <a:latin typeface="Calibri" panose="020F0502020204030204"/>
              </a:rPr>
              <a:t>-A</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4708682A-F6F5-3F40-8574-18D1CB25CDBB}"/>
              </a:ext>
            </a:extLst>
          </p:cNvPr>
          <p:cNvGrpSpPr/>
          <p:nvPr/>
        </p:nvGrpSpPr>
        <p:grpSpPr>
          <a:xfrm>
            <a:off x="573089" y="7132699"/>
            <a:ext cx="5711822" cy="1882648"/>
            <a:chOff x="573089" y="7578046"/>
            <a:chExt cx="5711822" cy="1882648"/>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89" y="7578046"/>
              <a:ext cx="5711822" cy="1882648"/>
            </a:xfrm>
            <a:prstGeom prst="rect">
              <a:avLst/>
            </a:prstGeom>
          </p:spPr>
        </p:pic>
        <p:sp>
          <p:nvSpPr>
            <p:cNvPr id="10" name="TextBox 4"/>
            <p:cNvSpPr txBox="1"/>
            <p:nvPr/>
          </p:nvSpPr>
          <p:spPr>
            <a:xfrm>
              <a:off x="798514" y="8308209"/>
              <a:ext cx="97195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Introduction</a:t>
              </a:r>
              <a:br>
                <a:rPr lang="en-US" sz="900" dirty="0"/>
              </a:br>
              <a:endParaRPr lang="en-US" sz="900" dirty="0"/>
            </a:p>
          </p:txBody>
        </p:sp>
        <p:sp>
          <p:nvSpPr>
            <p:cNvPr id="11" name="Rectangle 10"/>
            <p:cNvSpPr/>
            <p:nvPr/>
          </p:nvSpPr>
          <p:spPr>
            <a:xfrm>
              <a:off x="1107764" y="8047874"/>
              <a:ext cx="627095" cy="2308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i="1" dirty="0">
                  <a:solidFill>
                    <a:schemeClr val="bg1"/>
                  </a:solidFill>
                </a:rPr>
                <a:t>Slides 1-3</a:t>
              </a:r>
            </a:p>
          </p:txBody>
        </p:sp>
        <p:sp>
          <p:nvSpPr>
            <p:cNvPr id="12" name="TextBox 10"/>
            <p:cNvSpPr txBox="1"/>
            <p:nvPr/>
          </p:nvSpPr>
          <p:spPr>
            <a:xfrm>
              <a:off x="1863291" y="8239050"/>
              <a:ext cx="978651" cy="5078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Stigma, It’s Impact &amp; Tactics</a:t>
              </a:r>
              <a:br>
                <a:rPr lang="en-US" sz="900" b="1" dirty="0"/>
              </a:br>
              <a:endParaRPr lang="en-US" sz="900" dirty="0"/>
            </a:p>
          </p:txBody>
        </p:sp>
        <p:sp>
          <p:nvSpPr>
            <p:cNvPr id="14" name="Rectangle 13"/>
            <p:cNvSpPr/>
            <p:nvPr/>
          </p:nvSpPr>
          <p:spPr>
            <a:xfrm>
              <a:off x="2181072" y="8052107"/>
              <a:ext cx="627095" cy="2308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i="1" dirty="0">
                  <a:solidFill>
                    <a:schemeClr val="bg1"/>
                  </a:solidFill>
                </a:rPr>
                <a:t>Slides 4-7</a:t>
              </a:r>
            </a:p>
          </p:txBody>
        </p:sp>
        <p:sp>
          <p:nvSpPr>
            <p:cNvPr id="15" name="TextBox 12"/>
            <p:cNvSpPr txBox="1"/>
            <p:nvPr/>
          </p:nvSpPr>
          <p:spPr>
            <a:xfrm>
              <a:off x="2946213" y="8236062"/>
              <a:ext cx="966795" cy="5078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Practical Exercises</a:t>
              </a:r>
              <a:br>
                <a:rPr lang="en-US" sz="900" dirty="0"/>
              </a:br>
              <a:endParaRPr lang="en-US" sz="900" dirty="0"/>
            </a:p>
          </p:txBody>
        </p:sp>
        <p:sp>
          <p:nvSpPr>
            <p:cNvPr id="16" name="Rectangle 15"/>
            <p:cNvSpPr/>
            <p:nvPr/>
          </p:nvSpPr>
          <p:spPr>
            <a:xfrm>
              <a:off x="3221816" y="8053399"/>
              <a:ext cx="684803" cy="2308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i="1" dirty="0">
                  <a:solidFill>
                    <a:schemeClr val="bg1"/>
                  </a:solidFill>
                </a:rPr>
                <a:t>Slides 8-11</a:t>
              </a:r>
            </a:p>
          </p:txBody>
        </p:sp>
        <p:sp>
          <p:nvSpPr>
            <p:cNvPr id="17" name="TextBox 14"/>
            <p:cNvSpPr txBox="1"/>
            <p:nvPr/>
          </p:nvSpPr>
          <p:spPr>
            <a:xfrm>
              <a:off x="4014606" y="8302404"/>
              <a:ext cx="953501" cy="5078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Application &amp; Closing </a:t>
              </a:r>
              <a:endParaRPr lang="en-US" sz="900" dirty="0"/>
            </a:p>
            <a:p>
              <a:pPr algn="ctr"/>
              <a:endParaRPr lang="en-US" sz="900" dirty="0"/>
            </a:p>
          </p:txBody>
        </p:sp>
        <p:sp>
          <p:nvSpPr>
            <p:cNvPr id="18" name="TextBox 16"/>
            <p:cNvSpPr txBox="1"/>
            <p:nvPr/>
          </p:nvSpPr>
          <p:spPr>
            <a:xfrm>
              <a:off x="5071332" y="8291365"/>
              <a:ext cx="98343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t>Training Complete</a:t>
              </a:r>
              <a:endParaRPr lang="en-US" sz="900" dirty="0"/>
            </a:p>
          </p:txBody>
        </p:sp>
        <p:sp>
          <p:nvSpPr>
            <p:cNvPr id="19" name="Rectangle 18"/>
            <p:cNvSpPr/>
            <p:nvPr/>
          </p:nvSpPr>
          <p:spPr>
            <a:xfrm>
              <a:off x="4259479" y="8048860"/>
              <a:ext cx="747842" cy="2308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i="1" dirty="0">
                  <a:solidFill>
                    <a:schemeClr val="bg1"/>
                  </a:solidFill>
                </a:rPr>
                <a:t>Slides 12-14</a:t>
              </a:r>
            </a:p>
          </p:txBody>
        </p:sp>
      </p:grpSp>
      <p:sp>
        <p:nvSpPr>
          <p:cNvPr id="20" name="TextBox 19">
            <a:extLst>
              <a:ext uri="{FF2B5EF4-FFF2-40B4-BE49-F238E27FC236}">
                <a16:creationId xmlns:a16="http://schemas.microsoft.com/office/drawing/2014/main" id="{B720ECB8-7589-4CF7-BF7D-FA90BC3EBE53}"/>
              </a:ext>
            </a:extLst>
          </p:cNvPr>
          <p:cNvSpPr txBox="1"/>
          <p:nvPr/>
        </p:nvSpPr>
        <p:spPr>
          <a:xfrm>
            <a:off x="7313" y="57871"/>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145745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iii</a:t>
            </a:r>
            <a:r>
              <a:rPr lang="en-US" sz="1100" i="1" noProof="0" dirty="0">
                <a:solidFill>
                  <a:prstClr val="black"/>
                </a:solidFill>
                <a:latin typeface="Calibri" panose="020F0502020204030204"/>
              </a:rPr>
              <a:t>-B</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Notes Placeholder 7"/>
          <p:cNvSpPr txBox="1">
            <a:spLocks/>
          </p:cNvSpPr>
          <p:nvPr/>
        </p:nvSpPr>
        <p:spPr>
          <a:xfrm>
            <a:off x="685800" y="676891"/>
            <a:ext cx="5486400" cy="7658588"/>
          </a:xfrm>
          <a:prstGeom prst="rect">
            <a:avLst/>
          </a:prstGeom>
        </p:spPr>
        <p:txBody>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b="1" u="sng" dirty="0">
                <a:latin typeface="Arial" panose="020B0604020202020204" pitchFamily="34" charset="0"/>
                <a:cs typeface="Arial" panose="020B0604020202020204" pitchFamily="34" charset="0"/>
              </a:rPr>
              <a:t>Training Preparation (continued):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Language: </a:t>
            </a:r>
            <a:r>
              <a:rPr lang="en-US" dirty="0">
                <a:latin typeface="Arial" panose="020B0604020202020204" pitchFamily="34" charset="0"/>
                <a:cs typeface="Arial" panose="020B0604020202020204" pitchFamily="34" charset="0"/>
              </a:rPr>
              <a:t>Suicide can be an uncomfortable topic to discuss, and it can be difficult to find the words to talk about it. As researchers continue to learn more about suicide and those impacted by it, the language used continues to evolve. For example, the term “committed suicide” perpetuates the idea that suicide is a criminal act, which can be stigmatizing. Instead, consider the phrase “died by suicide” or “attempted suicide.”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Participants may unintentionally use stigmatizing language, as not everyone understands the harmful impact of these words. It is recommended that during the training, participants are allowed to use the words they feel comfortable with to promote open conversation; however, it is recommended that the instructor supports participant usage of destigmatized language and use those words themselves.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Important concepts</a:t>
            </a:r>
            <a:r>
              <a:rPr lang="en-US" dirty="0">
                <a:latin typeface="Arial" panose="020B0604020202020204" pitchFamily="34" charset="0"/>
                <a:cs typeface="Arial" panose="020B0604020202020204" pitchFamily="34" charset="0"/>
              </a:rPr>
              <a:t>: Although ACE Base +1 is an annual training requirement, the training does not have to be conducted or perceived as “just another mandatory briefing.” Instead, it is important that the trainer and participants see the ACE Base +1 modules as an opportunity for an annual discussion amongst Soldiers and leadership about the way the unit uses these skills and concepts in their day-to-day life and operations.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Soldiers collectively implement the ACE process, use Active Listening, and are intentionally Fighting Stigma, it creates culture of trust and cohesion. Consequently, a culture of trust and cohesion encourages help-seeking behavior; Soldiers know that when they need someone, the Soldiers in the unit will have their back. As the trainer, work to present the material as a facilitated discussion so the Soldiers are learning the material but also learning from and about one another and actively building trust and cohesion.</a:t>
            </a:r>
          </a:p>
          <a:p>
            <a:endParaRPr lang="en-US" dirty="0"/>
          </a:p>
        </p:txBody>
      </p:sp>
      <p:sp>
        <p:nvSpPr>
          <p:cNvPr id="2" name="TextBox 1">
            <a:extLst>
              <a:ext uri="{FF2B5EF4-FFF2-40B4-BE49-F238E27FC236}">
                <a16:creationId xmlns:a16="http://schemas.microsoft.com/office/drawing/2014/main" id="{37ACBF8F-B76C-7DAB-23C7-3122B5DD165B}"/>
              </a:ext>
            </a:extLst>
          </p:cNvPr>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337792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015347"/>
            <a:ext cx="6858000" cy="261967"/>
          </a:xfrm>
          <a:prstGeom prst="rect">
            <a:avLst/>
          </a:prstGeom>
          <a:noFill/>
        </p:spPr>
        <p:txBody>
          <a:bodyPr wrap="square" lIns="92390" tIns="46195" rIns="92390" bIns="4619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i="1" dirty="0">
                <a:solidFill>
                  <a:prstClr val="black"/>
                </a:solidFill>
                <a:latin typeface="Calibri" panose="020F0502020204030204"/>
              </a:rPr>
              <a:t>iv-A</a:t>
            </a:r>
            <a:endPar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Notes Placeholder 7"/>
          <p:cNvSpPr>
            <a:spLocks noGrp="1"/>
          </p:cNvSpPr>
          <p:nvPr>
            <p:ph type="body" idx="1"/>
          </p:nvPr>
        </p:nvSpPr>
        <p:spPr>
          <a:xfrm>
            <a:off x="685800" y="567709"/>
            <a:ext cx="5486400" cy="1143351"/>
          </a:xfrm>
          <a:prstGeom prst="rect">
            <a:avLst/>
          </a:prstGeom>
        </p:spPr>
        <p:txBody>
          <a:bodyPr/>
          <a:lstStyle/>
          <a:p>
            <a:r>
              <a:rPr lang="en-US" b="1" u="sng" dirty="0">
                <a:latin typeface="Arial" panose="020B0604020202020204" pitchFamily="34" charset="0"/>
                <a:cs typeface="Arial" panose="020B0604020202020204" pitchFamily="34" charset="0"/>
              </a:rPr>
              <a:t>ACE Training Facilitation Strategies</a:t>
            </a:r>
            <a:r>
              <a:rPr lang="en-US" b="1"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Review the SmartGuide prior to the training session. Take notes on when you may use different facilitation strategies to promote an effective learning experience for participants.</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17987173"/>
              </p:ext>
            </p:extLst>
          </p:nvPr>
        </p:nvGraphicFramePr>
        <p:xfrm>
          <a:off x="685801" y="1711060"/>
          <a:ext cx="5769590" cy="7185981"/>
        </p:xfrm>
        <a:graphic>
          <a:graphicData uri="http://schemas.openxmlformats.org/drawingml/2006/table">
            <a:tbl>
              <a:tblPr firstRow="1" firstCol="1" bandRow="1">
                <a:tableStyleId>{1E171933-4619-4E11-9A3F-F7608DF75F80}</a:tableStyleId>
              </a:tblPr>
              <a:tblGrid>
                <a:gridCol w="2286632">
                  <a:extLst>
                    <a:ext uri="{9D8B030D-6E8A-4147-A177-3AD203B41FA5}">
                      <a16:colId xmlns:a16="http://schemas.microsoft.com/office/drawing/2014/main" val="2703133726"/>
                    </a:ext>
                  </a:extLst>
                </a:gridCol>
                <a:gridCol w="3482958">
                  <a:extLst>
                    <a:ext uri="{9D8B030D-6E8A-4147-A177-3AD203B41FA5}">
                      <a16:colId xmlns:a16="http://schemas.microsoft.com/office/drawing/2014/main" val="3602396697"/>
                    </a:ext>
                  </a:extLst>
                </a:gridCol>
              </a:tblGrid>
              <a:tr h="244448">
                <a:tc>
                  <a:txBody>
                    <a:bodyPr/>
                    <a:lstStyle/>
                    <a:p>
                      <a:pPr marL="0" marR="33655" indent="0" algn="ctr">
                        <a:lnSpc>
                          <a:spcPct val="100000"/>
                        </a:lnSpc>
                        <a:spcBef>
                          <a:spcPts val="600"/>
                        </a:spcBef>
                        <a:spcAft>
                          <a:spcPts val="600"/>
                        </a:spcAft>
                      </a:pPr>
                      <a:r>
                        <a:rPr lang="en-US" sz="1150" dirty="0">
                          <a:solidFill>
                            <a:schemeClr val="tx1"/>
                          </a:solidFill>
                          <a:effectLst/>
                          <a:latin typeface="Arial" panose="020B0604020202020204" pitchFamily="34" charset="0"/>
                          <a:ea typeface="Verdana" panose="020B0604030504040204" pitchFamily="34" charset="0"/>
                          <a:cs typeface="Arial" panose="020B0604020202020204" pitchFamily="34" charset="0"/>
                        </a:rPr>
                        <a:t>Facilitation Strategies </a:t>
                      </a:r>
                    </a:p>
                  </a:txBody>
                  <a:tcPr marL="0" marR="15976" marT="12119" marB="0" anchor="ctr">
                    <a:lnL w="28575" cap="flat" cmpd="sng" algn="ctr">
                      <a:solidFill>
                        <a:srgbClr val="00956F"/>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956F"/>
                      </a:solidFill>
                      <a:prstDash val="solid"/>
                      <a:round/>
                      <a:headEnd type="none" w="med" len="med"/>
                      <a:tailEnd type="none" w="med" len="med"/>
                    </a:lnT>
                    <a:lnB w="28575" cap="flat" cmpd="sng" algn="ctr">
                      <a:solidFill>
                        <a:srgbClr val="00956F"/>
                      </a:solidFill>
                      <a:prstDash val="solid"/>
                      <a:round/>
                      <a:headEnd type="none" w="med" len="med"/>
                      <a:tailEnd type="none" w="med" len="med"/>
                    </a:lnB>
                  </a:tcPr>
                </a:tc>
                <a:tc>
                  <a:txBody>
                    <a:bodyPr/>
                    <a:lstStyle/>
                    <a:p>
                      <a:pPr marL="0" marR="31115" indent="0" algn="ctr">
                        <a:lnSpc>
                          <a:spcPct val="100000"/>
                        </a:lnSpc>
                        <a:spcBef>
                          <a:spcPts val="600"/>
                        </a:spcBef>
                        <a:spcAft>
                          <a:spcPts val="600"/>
                        </a:spcAft>
                      </a:pPr>
                      <a:r>
                        <a:rPr lang="en-US" sz="1150" dirty="0">
                          <a:solidFill>
                            <a:schemeClr val="tx1"/>
                          </a:solidFill>
                          <a:effectLst/>
                          <a:latin typeface="Arial" panose="020B0604020202020204" pitchFamily="34" charset="0"/>
                          <a:ea typeface="Verdana" panose="020B0604030504040204" pitchFamily="34" charset="0"/>
                          <a:cs typeface="Arial" panose="020B0604020202020204" pitchFamily="34" charset="0"/>
                        </a:rPr>
                        <a:t>When/How to Use </a:t>
                      </a:r>
                    </a:p>
                  </a:txBody>
                  <a:tcPr marL="0" marR="15976" marT="12119" marB="0" anchor="ctr">
                    <a:lnL w="12700" cap="flat" cmpd="sng" algn="ctr">
                      <a:noFill/>
                      <a:prstDash val="solid"/>
                      <a:round/>
                      <a:headEnd type="none" w="med" len="med"/>
                      <a:tailEnd type="none" w="med" len="med"/>
                    </a:lnL>
                    <a:lnR w="28575" cap="flat" cmpd="sng" algn="ctr">
                      <a:solidFill>
                        <a:srgbClr val="00956F"/>
                      </a:solidFill>
                      <a:prstDash val="solid"/>
                      <a:round/>
                      <a:headEnd type="none" w="med" len="med"/>
                      <a:tailEnd type="none" w="med" len="med"/>
                    </a:lnR>
                    <a:lnT w="28575" cap="flat" cmpd="sng" algn="ctr">
                      <a:solidFill>
                        <a:srgbClr val="00956F"/>
                      </a:solidFill>
                      <a:prstDash val="solid"/>
                      <a:round/>
                      <a:headEnd type="none" w="med" len="med"/>
                      <a:tailEnd type="none" w="med" len="med"/>
                    </a:lnT>
                    <a:lnB w="28575" cap="flat" cmpd="sng" algn="ctr">
                      <a:solidFill>
                        <a:srgbClr val="00956F"/>
                      </a:solidFill>
                      <a:prstDash val="solid"/>
                      <a:round/>
                      <a:headEnd type="none" w="med" len="med"/>
                      <a:tailEnd type="none" w="med" len="med"/>
                    </a:lnB>
                  </a:tcPr>
                </a:tc>
                <a:extLst>
                  <a:ext uri="{0D108BD9-81ED-4DB2-BD59-A6C34878D82A}">
                    <a16:rowId xmlns:a16="http://schemas.microsoft.com/office/drawing/2014/main" val="4161829511"/>
                  </a:ext>
                </a:extLst>
              </a:tr>
              <a:tr h="1581426">
                <a:tc>
                  <a:txBody>
                    <a:bodyPr/>
                    <a:lstStyle/>
                    <a:p>
                      <a:pPr marL="68580" marR="77470" indent="-6350" algn="l">
                        <a:lnSpc>
                          <a:spcPct val="100000"/>
                        </a:lnSpc>
                        <a:spcBef>
                          <a:spcPts val="600"/>
                        </a:spcBef>
                        <a:spcAft>
                          <a:spcPts val="600"/>
                        </a:spcAft>
                      </a:pPr>
                      <a:r>
                        <a:rPr lang="en-US" sz="1150" dirty="0">
                          <a:effectLst/>
                          <a:latin typeface="Arial" panose="020B0604020202020204" pitchFamily="34" charset="0"/>
                          <a:ea typeface="Verdana" panose="020B0604030504040204" pitchFamily="34" charset="0"/>
                          <a:cs typeface="Arial" panose="020B0604020202020204" pitchFamily="34" charset="0"/>
                        </a:rPr>
                        <a:t>Asking Quality Questions - </a:t>
                      </a:r>
                      <a:r>
                        <a:rPr lang="en-US" sz="1150" b="0" dirty="0">
                          <a:effectLst/>
                          <a:latin typeface="Arial" panose="020B0604020202020204" pitchFamily="34" charset="0"/>
                          <a:ea typeface="Verdana" panose="020B0604030504040204" pitchFamily="34" charset="0"/>
                          <a:cs typeface="Arial" panose="020B0604020202020204" pitchFamily="34" charset="0"/>
                        </a:rPr>
                        <a:t>Asking quality questions is important for generating participation and group discussions,</a:t>
                      </a:r>
                      <a:r>
                        <a:rPr lang="en-US" sz="1150" b="0" baseline="0" dirty="0">
                          <a:effectLst/>
                          <a:latin typeface="Arial" panose="020B0604020202020204" pitchFamily="34" charset="0"/>
                          <a:ea typeface="Verdana" panose="020B0604030504040204" pitchFamily="34" charset="0"/>
                          <a:cs typeface="Arial" panose="020B0604020202020204" pitchFamily="34" charset="0"/>
                        </a:rPr>
                        <a:t> which is why scripted questions have been included within the material. </a:t>
                      </a:r>
                      <a:endParaRPr lang="en-US" sz="1150" b="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15976" marT="12119" marB="0">
                    <a:lnR w="12700" cap="flat" cmpd="sng" algn="ctr">
                      <a:solidFill>
                        <a:schemeClr val="accent4"/>
                      </a:solidFill>
                      <a:prstDash val="solid"/>
                      <a:round/>
                      <a:headEnd type="none" w="med" len="med"/>
                      <a:tailEnd type="none" w="med" len="med"/>
                    </a:lnR>
                    <a:lnT w="28575" cap="flat" cmpd="sng" algn="ctr">
                      <a:solidFill>
                        <a:srgbClr val="00956F"/>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111125" marR="77470" indent="0" algn="l">
                        <a:lnSpc>
                          <a:spcPct val="100000"/>
                        </a:lnSpc>
                        <a:spcBef>
                          <a:spcPts val="600"/>
                        </a:spcBef>
                        <a:spcAft>
                          <a:spcPts val="600"/>
                        </a:spcAft>
                      </a:pPr>
                      <a:r>
                        <a:rPr lang="en-US" sz="1150" dirty="0">
                          <a:effectLst/>
                          <a:latin typeface="Arial" panose="020B0604020202020204" pitchFamily="34" charset="0"/>
                          <a:ea typeface="Verdana" panose="020B0604030504040204" pitchFamily="34" charset="0"/>
                          <a:cs typeface="Arial" panose="020B0604020202020204" pitchFamily="34" charset="0"/>
                        </a:rPr>
                        <a:t>Use closed-ended questions for a check on learning or to get a group consensus. Use open-ended questions when you want to generate discussion. Restate your question when it seems unclear. Poll the audience to get a show of hands, then ask participants to provide examples or explain their rationale. Let participants know, when appropriate, if there is “no right or wrong answer for this question,” which can ease the pressure on the group. </a:t>
                      </a:r>
                      <a:endParaRPr lang="en-US" sz="115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15976" marT="12119" marB="0">
                    <a:lnL w="12700" cap="flat" cmpd="sng" algn="ctr">
                      <a:solidFill>
                        <a:schemeClr val="accent4"/>
                      </a:solidFill>
                      <a:prstDash val="solid"/>
                      <a:round/>
                      <a:headEnd type="none" w="med" len="med"/>
                      <a:tailEnd type="none" w="med" len="med"/>
                    </a:lnL>
                    <a:lnT w="28575" cap="flat" cmpd="sng" algn="ctr">
                      <a:solidFill>
                        <a:srgbClr val="00956F"/>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69482824"/>
                  </a:ext>
                </a:extLst>
              </a:tr>
              <a:tr h="1478883">
                <a:tc>
                  <a:txBody>
                    <a:bodyPr/>
                    <a:lstStyle/>
                    <a:p>
                      <a:pPr marL="68580" marR="101600" indent="-6350" algn="l">
                        <a:lnSpc>
                          <a:spcPct val="100000"/>
                        </a:lnSpc>
                        <a:spcBef>
                          <a:spcPts val="600"/>
                        </a:spcBef>
                        <a:spcAft>
                          <a:spcPts val="600"/>
                        </a:spcAft>
                      </a:pPr>
                      <a:r>
                        <a:rPr lang="en-US" sz="1150" dirty="0">
                          <a:effectLst/>
                          <a:latin typeface="Arial" panose="020B0604020202020204" pitchFamily="34" charset="0"/>
                          <a:ea typeface="Verdana" panose="020B0604030504040204" pitchFamily="34" charset="0"/>
                          <a:cs typeface="Arial" panose="020B0604020202020204" pitchFamily="34" charset="0"/>
                        </a:rPr>
                        <a:t>Efficient Instructions - </a:t>
                      </a:r>
                      <a:r>
                        <a:rPr lang="en-US" sz="1150" b="0" dirty="0">
                          <a:effectLst/>
                          <a:latin typeface="Arial" panose="020B0604020202020204" pitchFamily="34" charset="0"/>
                          <a:ea typeface="Verdana" panose="020B0604030504040204" pitchFamily="34" charset="0"/>
                          <a:cs typeface="Arial" panose="020B0604020202020204" pitchFamily="34" charset="0"/>
                        </a:rPr>
                        <a:t>Efficient instructions for exercises are clear and concise directions resulting in participants' understanding of the intent of the exercise, what actions they need to take, and how long they have to complete the work.</a:t>
                      </a:r>
                      <a:endParaRPr lang="en-US" sz="1150" b="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15976" marT="12119" marB="0">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111125" marR="17145" indent="0" algn="l">
                        <a:lnSpc>
                          <a:spcPct val="100000"/>
                        </a:lnSpc>
                        <a:spcBef>
                          <a:spcPts val="600"/>
                        </a:spcBef>
                        <a:spcAft>
                          <a:spcPts val="600"/>
                        </a:spcAft>
                      </a:pPr>
                      <a:r>
                        <a:rPr lang="en-US" sz="1150" dirty="0">
                          <a:effectLst/>
                          <a:latin typeface="Arial" panose="020B0604020202020204" pitchFamily="34" charset="0"/>
                          <a:ea typeface="Verdana" panose="020B0604030504040204" pitchFamily="34" charset="0"/>
                          <a:cs typeface="Arial" panose="020B0604020202020204" pitchFamily="34" charset="0"/>
                        </a:rPr>
                        <a:t>Include timings in your instructions</a:t>
                      </a:r>
                      <a:r>
                        <a:rPr lang="en-US" sz="1150" baseline="0" dirty="0">
                          <a:effectLst/>
                          <a:latin typeface="Arial" panose="020B0604020202020204" pitchFamily="34" charset="0"/>
                          <a:ea typeface="Verdana" panose="020B0604030504040204" pitchFamily="34" charset="0"/>
                          <a:cs typeface="Arial" panose="020B0604020202020204" pitchFamily="34" charset="0"/>
                        </a:rPr>
                        <a:t> to</a:t>
                      </a:r>
                      <a:r>
                        <a:rPr lang="en-US" sz="1150" dirty="0">
                          <a:effectLst/>
                          <a:latin typeface="Arial" panose="020B0604020202020204" pitchFamily="34" charset="0"/>
                          <a:ea typeface="Verdana" panose="020B0604030504040204" pitchFamily="34" charset="0"/>
                          <a:cs typeface="Arial" panose="020B0604020202020204" pitchFamily="34" charset="0"/>
                        </a:rPr>
                        <a:t> help participants understand how in-depth their discussions should be. Provide time prompts </a:t>
                      </a:r>
                      <a:r>
                        <a:rPr lang="en-US" sz="1150">
                          <a:effectLst/>
                          <a:latin typeface="Arial" panose="020B0604020202020204" pitchFamily="34" charset="0"/>
                          <a:ea typeface="Verdana" panose="020B0604030504040204" pitchFamily="34" charset="0"/>
                          <a:cs typeface="Arial" panose="020B0604020202020204" pitchFamily="34" charset="0"/>
                        </a:rPr>
                        <a:t>such as </a:t>
                      </a:r>
                      <a:r>
                        <a:rPr lang="en-US" sz="1150" dirty="0">
                          <a:effectLst/>
                          <a:latin typeface="Arial" panose="020B0604020202020204" pitchFamily="34" charset="0"/>
                          <a:ea typeface="Verdana" panose="020B0604030504040204" pitchFamily="34" charset="0"/>
                          <a:cs typeface="Arial" panose="020B0604020202020204" pitchFamily="34" charset="0"/>
                        </a:rPr>
                        <a:t>“one minute left,” to keep the group on track during activities. Demonstrate lengthy instructions with another individual.</a:t>
                      </a:r>
                      <a:endParaRPr lang="en-US" sz="115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15976" marT="12119" marB="0">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512061006"/>
                  </a:ext>
                </a:extLst>
              </a:tr>
              <a:tr h="1153959">
                <a:tc>
                  <a:txBody>
                    <a:bodyPr/>
                    <a:lstStyle/>
                    <a:p>
                      <a:pPr marL="68580" marR="0" indent="0" algn="l">
                        <a:lnSpc>
                          <a:spcPct val="100000"/>
                        </a:lnSpc>
                        <a:spcBef>
                          <a:spcPts val="600"/>
                        </a:spcBef>
                        <a:spcAft>
                          <a:spcPts val="600"/>
                        </a:spcAft>
                      </a:pPr>
                      <a:r>
                        <a:rPr lang="en-US" sz="1150" dirty="0">
                          <a:effectLst/>
                          <a:latin typeface="Arial" panose="020B0604020202020204" pitchFamily="34" charset="0"/>
                          <a:ea typeface="Verdana" panose="020B0604030504040204" pitchFamily="34" charset="0"/>
                          <a:cs typeface="Arial" panose="020B0604020202020204" pitchFamily="34" charset="0"/>
                        </a:rPr>
                        <a:t>Conducting Effective Discussions</a:t>
                      </a:r>
                      <a:r>
                        <a:rPr lang="en-US" sz="1150" baseline="0" dirty="0">
                          <a:effectLst/>
                          <a:latin typeface="Arial" panose="020B0604020202020204" pitchFamily="34" charset="0"/>
                          <a:ea typeface="Verdana" panose="020B0604030504040204" pitchFamily="34" charset="0"/>
                          <a:cs typeface="Arial" panose="020B0604020202020204" pitchFamily="34" charset="0"/>
                        </a:rPr>
                        <a:t> - </a:t>
                      </a:r>
                      <a:r>
                        <a:rPr lang="en-US" sz="1150" b="0" dirty="0">
                          <a:effectLst/>
                          <a:latin typeface="Arial" panose="020B0604020202020204" pitchFamily="34" charset="0"/>
                          <a:ea typeface="Verdana" panose="020B0604030504040204" pitchFamily="34" charset="0"/>
                          <a:cs typeface="Arial" panose="020B0604020202020204" pitchFamily="34" charset="0"/>
                        </a:rPr>
                        <a:t>Discussions can sometimes get off track. It is important to be purposeful when leading a conversation about a particular topic or activity.</a:t>
                      </a:r>
                    </a:p>
                  </a:txBody>
                  <a:tcPr marL="0" marR="15976" marT="12119" marB="0">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111125" marR="5080" indent="0" algn="l">
                        <a:lnSpc>
                          <a:spcPct val="100000"/>
                        </a:lnSpc>
                        <a:spcBef>
                          <a:spcPts val="600"/>
                        </a:spcBef>
                        <a:spcAft>
                          <a:spcPts val="600"/>
                        </a:spcAft>
                      </a:pPr>
                      <a:r>
                        <a:rPr lang="en-US" sz="1150" dirty="0">
                          <a:effectLst/>
                          <a:latin typeface="Arial" panose="020B0604020202020204" pitchFamily="34" charset="0"/>
                          <a:ea typeface="Verdana" panose="020B0604030504040204" pitchFamily="34" charset="0"/>
                          <a:cs typeface="Arial" panose="020B0604020202020204" pitchFamily="34" charset="0"/>
                        </a:rPr>
                        <a:t>Effective discussions are learner-centric; keep the conversation moving forward and include a summary with key takeaway points. If restricted in your available</a:t>
                      </a:r>
                      <a:r>
                        <a:rPr lang="en-US" sz="1150" baseline="0" dirty="0">
                          <a:effectLst/>
                          <a:latin typeface="Arial" panose="020B0604020202020204" pitchFamily="34" charset="0"/>
                          <a:ea typeface="Verdana" panose="020B0604030504040204" pitchFamily="34" charset="0"/>
                          <a:cs typeface="Arial" panose="020B0604020202020204" pitchFamily="34" charset="0"/>
                        </a:rPr>
                        <a:t> time, consider having partners/small groups discuss, then select a few representatives to share with the larger group.</a:t>
                      </a:r>
                      <a:endParaRPr lang="en-US" sz="115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15976" marT="12119" marB="0">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331272948"/>
                  </a:ext>
                </a:extLst>
              </a:tr>
              <a:tr h="1269775">
                <a:tc>
                  <a:txBody>
                    <a:bodyPr/>
                    <a:lstStyle/>
                    <a:p>
                      <a:pPr marL="68580" marR="276225" indent="-6350" algn="l">
                        <a:lnSpc>
                          <a:spcPct val="100000"/>
                        </a:lnSpc>
                        <a:spcBef>
                          <a:spcPts val="600"/>
                        </a:spcBef>
                        <a:spcAft>
                          <a:spcPts val="600"/>
                        </a:spcAft>
                      </a:pPr>
                      <a:r>
                        <a:rPr lang="en-US" sz="1150" dirty="0">
                          <a:effectLst/>
                          <a:latin typeface="Arial" panose="020B0604020202020204" pitchFamily="34" charset="0"/>
                          <a:ea typeface="Verdana" panose="020B0604030504040204" pitchFamily="34" charset="0"/>
                          <a:cs typeface="Arial" panose="020B0604020202020204" pitchFamily="34" charset="0"/>
                        </a:rPr>
                        <a:t>Handling Challenges Effectively - </a:t>
                      </a:r>
                      <a:r>
                        <a:rPr lang="en-US" sz="1150" b="0" dirty="0">
                          <a:effectLst/>
                          <a:latin typeface="Arial" panose="020B0604020202020204" pitchFamily="34" charset="0"/>
                          <a:ea typeface="Verdana" panose="020B0604030504040204" pitchFamily="34" charset="0"/>
                          <a:cs typeface="Arial" panose="020B0604020202020204" pitchFamily="34" charset="0"/>
                        </a:rPr>
                        <a:t>There can be many challenges that occur when teaching a class. Having strategies for challenges that are likely to arise can help you be more prepared.</a:t>
                      </a:r>
                      <a:endParaRPr lang="en-US" sz="1150" b="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15976" marT="12119" marB="0">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111125" marR="276225" indent="0" algn="l">
                        <a:lnSpc>
                          <a:spcPct val="100000"/>
                        </a:lnSpc>
                        <a:spcBef>
                          <a:spcPts val="600"/>
                        </a:spcBef>
                        <a:spcAft>
                          <a:spcPts val="600"/>
                        </a:spcAft>
                      </a:pPr>
                      <a:r>
                        <a:rPr lang="en-US" sz="1150" dirty="0">
                          <a:effectLst/>
                          <a:latin typeface="Arial" panose="020B0604020202020204" pitchFamily="34" charset="0"/>
                          <a:ea typeface="Verdana" panose="020B0604030504040204" pitchFamily="34" charset="0"/>
                          <a:cs typeface="Arial" panose="020B0604020202020204" pitchFamily="34" charset="0"/>
                        </a:rPr>
                        <a:t>Be prepared to handle difficult questions, manage emotionally-charged contributions, and allow</a:t>
                      </a:r>
                      <a:r>
                        <a:rPr lang="en-US" sz="1150" baseline="0" dirty="0">
                          <a:effectLst/>
                          <a:latin typeface="Arial" panose="020B0604020202020204" pitchFamily="34" charset="0"/>
                          <a:ea typeface="Verdana" panose="020B0604030504040204" pitchFamily="34" charset="0"/>
                          <a:cs typeface="Arial" panose="020B0604020202020204" pitchFamily="34" charset="0"/>
                        </a:rPr>
                        <a:t> the participants time to process what you have just said or asked (be okay with silence). Utilize on-call resources (e.g., chaplain, Behavioral Health) if/when necessary.</a:t>
                      </a:r>
                      <a:endParaRPr lang="en-US" sz="1150" dirty="0">
                        <a:effectLst/>
                        <a:latin typeface="Arial" panose="020B0604020202020204" pitchFamily="34" charset="0"/>
                        <a:ea typeface="Verdana" panose="020B0604030504040204" pitchFamily="34" charset="0"/>
                        <a:cs typeface="Arial" panose="020B0604020202020204" pitchFamily="34" charset="0"/>
                      </a:endParaRPr>
                    </a:p>
                  </a:txBody>
                  <a:tcPr marL="0" marR="15976" marT="12119" marB="0">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369691474"/>
                  </a:ext>
                </a:extLst>
              </a:tr>
              <a:tr h="1019197">
                <a:tc>
                  <a:txBody>
                    <a:bodyPr/>
                    <a:lstStyle/>
                    <a:p>
                      <a:pPr marL="68580" marR="276225" indent="-6350" algn="l">
                        <a:lnSpc>
                          <a:spcPct val="100000"/>
                        </a:lnSpc>
                        <a:spcBef>
                          <a:spcPts val="600"/>
                        </a:spcBef>
                        <a:spcAft>
                          <a:spcPts val="600"/>
                        </a:spcAft>
                      </a:pPr>
                      <a:r>
                        <a:rPr lang="en-US" sz="1150" b="1" dirty="0">
                          <a:solidFill>
                            <a:srgbClr val="000000"/>
                          </a:solidFill>
                          <a:effectLst/>
                          <a:latin typeface="Arial" panose="020B0604020202020204" pitchFamily="34" charset="0"/>
                          <a:ea typeface="Verdana" panose="020B0604030504040204" pitchFamily="34" charset="0"/>
                          <a:cs typeface="Arial" panose="020B0604020202020204" pitchFamily="34" charset="0"/>
                        </a:rPr>
                        <a:t>Be Aware of Timing</a:t>
                      </a:r>
                      <a:r>
                        <a:rPr lang="en-US" sz="1150" b="1" baseline="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r>
                        <a:rPr lang="en-US" sz="1150" b="0" baseline="0" dirty="0">
                          <a:solidFill>
                            <a:srgbClr val="000000"/>
                          </a:solidFill>
                          <a:effectLst/>
                          <a:latin typeface="Arial" panose="020B0604020202020204" pitchFamily="34" charset="0"/>
                          <a:ea typeface="Verdana" panose="020B0604030504040204" pitchFamily="34" charset="0"/>
                          <a:cs typeface="Arial" panose="020B0604020202020204" pitchFamily="34" charset="0"/>
                        </a:rPr>
                        <a:t>- Pace yourself to ensure there is sufficient time for practical exercises and group discussion.</a:t>
                      </a:r>
                      <a:endParaRPr lang="en-US" sz="1150" b="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15976" marT="12119" marB="0">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tc>
                  <a:txBody>
                    <a:bodyPr/>
                    <a:lstStyle/>
                    <a:p>
                      <a:pPr marL="111125" marR="276225" indent="0" algn="l">
                        <a:lnSpc>
                          <a:spcPct val="100000"/>
                        </a:lnSpc>
                        <a:spcBef>
                          <a:spcPts val="600"/>
                        </a:spcBef>
                        <a:spcAft>
                          <a:spcPts val="600"/>
                        </a:spcAft>
                      </a:pPr>
                      <a:r>
                        <a:rPr lang="en-US" sz="1150" baseline="0" dirty="0">
                          <a:effectLst/>
                          <a:latin typeface="Arial" panose="020B0604020202020204" pitchFamily="34" charset="0"/>
                          <a:ea typeface="Verdana" panose="020B0604030504040204" pitchFamily="34" charset="0"/>
                          <a:cs typeface="Arial" panose="020B0604020202020204" pitchFamily="34" charset="0"/>
                        </a:rPr>
                        <a:t>Leave ample time to review instructions, execute exercises, and hold discussion. If restricted in your available time, consider having volunteers demonstrate an activity for the whole group rather than working in pairs.</a:t>
                      </a:r>
                      <a:endParaRPr lang="en-US" sz="1150" dirty="0">
                        <a:effectLst/>
                        <a:latin typeface="Arial" panose="020B0604020202020204" pitchFamily="34" charset="0"/>
                        <a:ea typeface="Verdana" panose="020B0604030504040204" pitchFamily="34" charset="0"/>
                        <a:cs typeface="Arial" panose="020B0604020202020204" pitchFamily="34" charset="0"/>
                      </a:endParaRPr>
                    </a:p>
                  </a:txBody>
                  <a:tcPr marL="0" marR="15976" marT="12119" marB="0">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81627628"/>
                  </a:ext>
                </a:extLst>
              </a:tr>
            </a:tbl>
          </a:graphicData>
        </a:graphic>
      </p:graphicFrame>
      <p:sp>
        <p:nvSpPr>
          <p:cNvPr id="2" name="TextBox 1">
            <a:extLst>
              <a:ext uri="{FF2B5EF4-FFF2-40B4-BE49-F238E27FC236}">
                <a16:creationId xmlns:a16="http://schemas.microsoft.com/office/drawing/2014/main" id="{C0A852C4-130F-73D3-3765-DAFABE054504}"/>
              </a:ext>
            </a:extLst>
          </p:cNvPr>
          <p:cNvSpPr txBox="1"/>
          <p:nvPr/>
        </p:nvSpPr>
        <p:spPr>
          <a:xfrm>
            <a:off x="7313" y="57871"/>
            <a:ext cx="3862788" cy="236749"/>
          </a:xfrm>
          <a:prstGeom prst="rect">
            <a:avLst/>
          </a:prstGeom>
          <a:noFill/>
        </p:spPr>
        <p:txBody>
          <a:bodyPr wrap="square" rtlCol="0">
            <a:noAutofit/>
          </a:bodyPr>
          <a:lstStyle/>
          <a:p>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23318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015347"/>
            <a:ext cx="6858000" cy="261967"/>
          </a:xfrm>
          <a:prstGeom prst="rect">
            <a:avLst/>
          </a:prstGeom>
          <a:noFill/>
        </p:spPr>
        <p:txBody>
          <a:bodyPr wrap="square" lIns="92390" tIns="46195" rIns="92390" bIns="46195" rtlCol="0">
            <a:spAutoFit/>
          </a:bodyPr>
          <a:lstStyle/>
          <a:p>
            <a:pPr algn="ctr"/>
            <a:r>
              <a:rPr lang="en-US" sz="1100" i="1" dirty="0"/>
              <a:t>iv-B</a:t>
            </a:r>
          </a:p>
        </p:txBody>
      </p:sp>
      <p:graphicFrame>
        <p:nvGraphicFramePr>
          <p:cNvPr id="9" name="Table 8"/>
          <p:cNvGraphicFramePr>
            <a:graphicFrameLocks noGrp="1"/>
          </p:cNvGraphicFramePr>
          <p:nvPr>
            <p:extLst>
              <p:ext uri="{D42A27DB-BD31-4B8C-83A1-F6EECF244321}">
                <p14:modId xmlns:p14="http://schemas.microsoft.com/office/powerpoint/2010/main" val="2107962321"/>
              </p:ext>
            </p:extLst>
          </p:nvPr>
        </p:nvGraphicFramePr>
        <p:xfrm>
          <a:off x="830605" y="552485"/>
          <a:ext cx="5556547" cy="8136312"/>
        </p:xfrm>
        <a:graphic>
          <a:graphicData uri="http://schemas.openxmlformats.org/drawingml/2006/table">
            <a:tbl>
              <a:tblPr firstRow="1" bandRow="1">
                <a:tableStyleId>{5C22544A-7EE6-4342-B048-85BDC9FD1C3A}</a:tableStyleId>
              </a:tblPr>
              <a:tblGrid>
                <a:gridCol w="5556547">
                  <a:extLst>
                    <a:ext uri="{9D8B030D-6E8A-4147-A177-3AD203B41FA5}">
                      <a16:colId xmlns:a16="http://schemas.microsoft.com/office/drawing/2014/main" val="20000"/>
                    </a:ext>
                  </a:extLst>
                </a:gridCol>
              </a:tblGrid>
              <a:tr h="7093368">
                <a:tc>
                  <a:txBody>
                    <a:bodyPr/>
                    <a:lstStyle/>
                    <a:p>
                      <a:r>
                        <a:rPr lang="en-US" sz="1200" b="1" u="sng" kern="1200" dirty="0">
                          <a:solidFill>
                            <a:schemeClr val="tx1"/>
                          </a:solidFill>
                          <a:effectLst/>
                          <a:latin typeface="Arial" panose="020B0604020202020204" pitchFamily="34" charset="0"/>
                          <a:ea typeface="+mn-ea"/>
                          <a:cs typeface="Arial" panose="020B0604020202020204" pitchFamily="34" charset="0"/>
                        </a:rPr>
                        <a:t>Instructor SmartGuide Format</a:t>
                      </a:r>
                      <a:r>
                        <a:rPr lang="en-US" sz="1200" b="1" u="none" kern="1200" dirty="0">
                          <a:solidFill>
                            <a:schemeClr val="tx1"/>
                          </a:solidFill>
                          <a:effectLst/>
                          <a:latin typeface="Arial" panose="020B0604020202020204" pitchFamily="34" charset="0"/>
                          <a:ea typeface="+mn-ea"/>
                          <a:cs typeface="Arial" panose="020B0604020202020204" pitchFamily="34" charset="0"/>
                        </a:rPr>
                        <a:t>:</a:t>
                      </a: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This SmartGuide has been designed to be user-friendly while containing as much information as possible to help you present this suicide prevention training module. </a:t>
                      </a: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At the beginning of the module is a very short introduction for the trainer, which explains the intent of the material.</a:t>
                      </a:r>
                    </a:p>
                    <a:p>
                      <a:r>
                        <a:rPr lang="en-US" sz="1200" b="0" kern="1200" dirty="0">
                          <a:solidFill>
                            <a:schemeClr val="tx1"/>
                          </a:solidFill>
                          <a:effectLst/>
                          <a:latin typeface="Arial" panose="020B0604020202020204" pitchFamily="34" charset="0"/>
                          <a:ea typeface="+mn-ea"/>
                          <a:cs typeface="Arial" panose="020B0604020202020204" pitchFamily="34" charset="0"/>
                        </a:rPr>
                        <a:t> </a:t>
                      </a:r>
                    </a:p>
                    <a:p>
                      <a:r>
                        <a:rPr lang="en-US" sz="1200" b="0" kern="1200" dirty="0">
                          <a:solidFill>
                            <a:schemeClr val="tx1"/>
                          </a:solidFill>
                          <a:effectLst/>
                          <a:latin typeface="Arial" panose="020B0604020202020204" pitchFamily="34" charset="0"/>
                          <a:ea typeface="+mn-ea"/>
                          <a:cs typeface="Arial" panose="020B0604020202020204" pitchFamily="34" charset="0"/>
                        </a:rPr>
                        <a:t>When notes pages are printed and the booklet is opened, you will see the format below. On Side A is an image of the slide, a statement of slide intent (i.e., the target), and then key points and sample talking points. Key points and sample talking points may continue on to Side B when necessary.</a:t>
                      </a: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The key points are highlighted in yellow and they briefly describe what must be covered to meet the intent of the slide. These are followed by more details or instructions. </a:t>
                      </a:r>
                    </a:p>
                    <a:p>
                      <a:r>
                        <a:rPr lang="en-US" sz="1200" b="0" kern="1200" dirty="0">
                          <a:solidFill>
                            <a:schemeClr val="tx1"/>
                          </a:solidFill>
                          <a:effectLst/>
                          <a:latin typeface="Arial" panose="020B0604020202020204" pitchFamily="34" charset="0"/>
                          <a:ea typeface="+mn-ea"/>
                          <a:cs typeface="Arial" panose="020B0604020202020204" pitchFamily="34" charset="0"/>
                        </a:rPr>
                        <a:t> </a:t>
                      </a:r>
                    </a:p>
                    <a:p>
                      <a:r>
                        <a:rPr lang="en-US" sz="1200" b="0" kern="1200" dirty="0">
                          <a:solidFill>
                            <a:schemeClr val="tx1"/>
                          </a:solidFill>
                          <a:effectLst/>
                          <a:latin typeface="Arial" panose="020B0604020202020204" pitchFamily="34" charset="0"/>
                          <a:ea typeface="+mn-ea"/>
                          <a:cs typeface="Arial" panose="020B0604020202020204" pitchFamily="34" charset="0"/>
                        </a:rPr>
                        <a:t>The key points tell you </a:t>
                      </a:r>
                      <a:r>
                        <a:rPr lang="en-US" sz="1200" b="0" i="1" u="sng" kern="1200" dirty="0">
                          <a:solidFill>
                            <a:schemeClr val="tx1"/>
                          </a:solidFill>
                          <a:effectLst/>
                          <a:latin typeface="Arial" panose="020B0604020202020204" pitchFamily="34" charset="0"/>
                          <a:ea typeface="+mn-ea"/>
                          <a:cs typeface="Arial" panose="020B0604020202020204" pitchFamily="34" charset="0"/>
                        </a:rPr>
                        <a:t>what you need to do</a:t>
                      </a:r>
                      <a:r>
                        <a:rPr lang="en-US" sz="1200" b="0" kern="1200" dirty="0">
                          <a:solidFill>
                            <a:schemeClr val="tx1"/>
                          </a:solidFill>
                          <a:effectLst/>
                          <a:latin typeface="Arial" panose="020B0604020202020204" pitchFamily="34" charset="0"/>
                          <a:ea typeface="+mn-ea"/>
                          <a:cs typeface="Arial" panose="020B0604020202020204" pitchFamily="34" charset="0"/>
                        </a:rPr>
                        <a:t>, while the bulleted notes explain </a:t>
                      </a:r>
                      <a:r>
                        <a:rPr lang="en-US" sz="1200" b="0" i="1" u="sng" kern="1200" dirty="0">
                          <a:solidFill>
                            <a:schemeClr val="tx1"/>
                          </a:solidFill>
                          <a:effectLst/>
                          <a:latin typeface="Arial" panose="020B0604020202020204" pitchFamily="34" charset="0"/>
                          <a:ea typeface="+mn-ea"/>
                          <a:cs typeface="Arial" panose="020B0604020202020204" pitchFamily="34" charset="0"/>
                        </a:rPr>
                        <a:t>how to do it</a:t>
                      </a:r>
                      <a:r>
                        <a:rPr lang="en-US" sz="1200" b="0" kern="1200" dirty="0">
                          <a:solidFill>
                            <a:schemeClr val="tx1"/>
                          </a:solidFill>
                          <a:effectLst/>
                          <a:latin typeface="Arial" panose="020B0604020202020204" pitchFamily="34" charset="0"/>
                          <a:ea typeface="+mn-ea"/>
                          <a:cs typeface="Arial" panose="020B0604020202020204" pitchFamily="34" charset="0"/>
                        </a:rPr>
                        <a:t>. </a:t>
                      </a: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When you start preparing to train the module, you should read all of the detailed information. When you become more familiar with the material, the highlighted key points will be enough to remind you how to train each slide effectively.</a:t>
                      </a:r>
                    </a:p>
                  </a:txBody>
                  <a:tcPr marL="91054" marR="91054" marT="44796" marB="447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a:blip r:embed="rId3"/>
          <a:stretch>
            <a:fillRect/>
          </a:stretch>
        </p:blipFill>
        <p:spPr>
          <a:xfrm>
            <a:off x="845794" y="4437044"/>
            <a:ext cx="2523444" cy="3411233"/>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3536951" y="4437044"/>
            <a:ext cx="2511515" cy="3411233"/>
          </a:xfrm>
          <a:prstGeom prst="rect">
            <a:avLst/>
          </a:prstGeom>
          <a:ln>
            <a:solidFill>
              <a:schemeClr val="tx1"/>
            </a:solidFill>
          </a:ln>
        </p:spPr>
      </p:pic>
      <p:sp>
        <p:nvSpPr>
          <p:cNvPr id="4" name="TextBox 3">
            <a:extLst>
              <a:ext uri="{FF2B5EF4-FFF2-40B4-BE49-F238E27FC236}">
                <a16:creationId xmlns:a16="http://schemas.microsoft.com/office/drawing/2014/main" id="{476567BE-4EBC-C2F9-9A68-34B3C1AA0DDB}"/>
              </a:ext>
            </a:extLst>
          </p:cNvPr>
          <p:cNvSpPr txBox="1"/>
          <p:nvPr/>
        </p:nvSpPr>
        <p:spPr>
          <a:xfrm>
            <a:off x="2995212" y="36143"/>
            <a:ext cx="3862788" cy="236749"/>
          </a:xfrm>
          <a:prstGeom prst="rect">
            <a:avLst/>
          </a:prstGeom>
          <a:noFill/>
        </p:spPr>
        <p:txBody>
          <a:bodyPr wrap="square" rtlCol="0">
            <a:noAutofit/>
          </a:bodyPr>
          <a:lstStyle/>
          <a:p>
            <a:pPr algn="r"/>
            <a:r>
              <a:rPr lang="en-US" sz="1100" dirty="0">
                <a:latin typeface="Arial" panose="020B0604020202020204" pitchFamily="34" charset="0"/>
                <a:cs typeface="Arial" panose="020B0604020202020204" pitchFamily="34" charset="0"/>
              </a:rPr>
              <a:t>ACE Unit Training- Fighting Stigma Module</a:t>
            </a:r>
          </a:p>
        </p:txBody>
      </p:sp>
    </p:spTree>
    <p:extLst>
      <p:ext uri="{BB962C8B-B14F-4D97-AF65-F5344CB8AC3E}">
        <p14:creationId xmlns:p14="http://schemas.microsoft.com/office/powerpoint/2010/main" val="2999870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2_Title_Slide_Dark">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4000" cy="6872077"/>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8021" y="3693897"/>
            <a:ext cx="9152021" cy="1473960"/>
          </a:xfrm>
          <a:prstGeom prst="rect">
            <a:avLst/>
          </a:prstGeom>
        </p:spPr>
      </p:pic>
      <p:pic>
        <p:nvPicPr>
          <p:cNvPr id="15"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r="-33"/>
          <a:stretch/>
        </p:blipFill>
        <p:spPr bwMode="auto">
          <a:xfrm>
            <a:off x="0" y="3379572"/>
            <a:ext cx="8993946"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hasCustomPrompt="1"/>
          </p:nvPr>
        </p:nvSpPr>
        <p:spPr>
          <a:xfrm>
            <a:off x="306339" y="2237044"/>
            <a:ext cx="7046962" cy="1191956"/>
          </a:xfrm>
          <a:prstGeom prst="rect">
            <a:avLst/>
          </a:prstGeom>
          <a:noFill/>
          <a:ln w="9525">
            <a:noFill/>
            <a:miter lim="800000"/>
            <a:headEnd/>
            <a:tailEnd/>
          </a:ln>
        </p:spPr>
        <p:txBody>
          <a:bodyPr anchor="b"/>
          <a:lstStyle>
            <a:lvl1pPr>
              <a:defRPr lang="en-US" sz="4000" b="1" kern="1200" dirty="0" smtClean="0">
                <a:solidFill>
                  <a:schemeClr val="tx1"/>
                </a:solidFill>
                <a:latin typeface="Arial" pitchFamily="34" charset="0"/>
                <a:ea typeface="+mj-ea"/>
                <a:cs typeface="Arial" pitchFamily="34" charset="0"/>
              </a:defRPr>
            </a:lvl1pPr>
          </a:lstStyle>
          <a:p>
            <a:pPr lvl="0"/>
            <a:r>
              <a:rPr lang="en-US" dirty="0"/>
              <a:t>Click to edit Master title style </a:t>
            </a:r>
          </a:p>
        </p:txBody>
      </p:sp>
      <p:sp>
        <p:nvSpPr>
          <p:cNvPr id="6" name="Text Placeholder 7"/>
          <p:cNvSpPr>
            <a:spLocks noGrp="1"/>
          </p:cNvSpPr>
          <p:nvPr>
            <p:ph type="body" sz="quarter" idx="14"/>
          </p:nvPr>
        </p:nvSpPr>
        <p:spPr>
          <a:xfrm>
            <a:off x="312047" y="4547973"/>
            <a:ext cx="7041254" cy="294268"/>
          </a:xfrm>
          <a:noFill/>
          <a:ln w="9525">
            <a:noFill/>
            <a:miter lim="800000"/>
            <a:headEnd/>
            <a:tailEnd/>
          </a:ln>
        </p:spPr>
        <p:txBody>
          <a:bodyPr/>
          <a:lstStyle>
            <a:lvl1pPr>
              <a:lnSpc>
                <a:spcPts val="2000"/>
              </a:lnSpc>
              <a:defRPr lang="en-US" sz="1600" b="0" kern="1200" cap="all"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lvl="0"/>
            <a:r>
              <a:rPr lang="en-US" dirty="0"/>
              <a:t>Click to edit Master text styles</a:t>
            </a:r>
          </a:p>
        </p:txBody>
      </p:sp>
      <p:sp>
        <p:nvSpPr>
          <p:cNvPr id="3" name="Content Placeholder 2"/>
          <p:cNvSpPr>
            <a:spLocks noGrp="1"/>
          </p:cNvSpPr>
          <p:nvPr>
            <p:ph sz="quarter" idx="15"/>
          </p:nvPr>
        </p:nvSpPr>
        <p:spPr>
          <a:xfrm>
            <a:off x="312047" y="3991229"/>
            <a:ext cx="7041253" cy="514035"/>
          </a:xfrm>
        </p:spPr>
        <p:txBody>
          <a:bodyPr/>
          <a:lstStyle>
            <a:lvl1pPr>
              <a:defRPr sz="1600" cap="all" baseline="0">
                <a:solidFill>
                  <a:schemeClr val="bg1"/>
                </a:solidFill>
              </a:defRPr>
            </a:lvl1pPr>
          </a:lstStyle>
          <a:p>
            <a:pPr lvl="0"/>
            <a:endParaRPr lang="en-US" dirty="0"/>
          </a:p>
        </p:txBody>
      </p:sp>
      <p:sp>
        <p:nvSpPr>
          <p:cNvPr id="17" name="Rectangle 16"/>
          <p:cNvSpPr/>
          <p:nvPr userDrawn="1"/>
        </p:nvSpPr>
        <p:spPr>
          <a:xfrm>
            <a:off x="0" y="6475466"/>
            <a:ext cx="9144000" cy="39661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3"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8921087" y="3380234"/>
            <a:ext cx="2229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E1BCA48-EA77-1CFD-6A3A-FD6309D24310}"/>
              </a:ext>
            </a:extLst>
          </p:cNvPr>
          <p:cNvSpPr/>
          <p:nvPr userDrawn="1"/>
        </p:nvSpPr>
        <p:spPr>
          <a:xfrm>
            <a:off x="131197" y="6544249"/>
            <a:ext cx="2274073" cy="2582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sz="1200" b="1" dirty="0"/>
              <a:t>DPRR</a:t>
            </a:r>
          </a:p>
        </p:txBody>
      </p:sp>
    </p:spTree>
    <p:extLst>
      <p:ext uri="{BB962C8B-B14F-4D97-AF65-F5344CB8AC3E}">
        <p14:creationId xmlns:p14="http://schemas.microsoft.com/office/powerpoint/2010/main" val="57998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25566" y="3969"/>
            <a:ext cx="6718434" cy="66278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Slide Number Placeholder 4"/>
          <p:cNvSpPr>
            <a:spLocks noGrp="1"/>
          </p:cNvSpPr>
          <p:nvPr>
            <p:ph type="sldNum" sz="quarter" idx="4"/>
          </p:nvPr>
        </p:nvSpPr>
        <p:spPr>
          <a:xfrm>
            <a:off x="8686800" y="6492875"/>
            <a:ext cx="457200" cy="365125"/>
          </a:xfrm>
          <a:prstGeom prst="rect">
            <a:avLst/>
          </a:prstGeom>
        </p:spPr>
        <p:txBody>
          <a:bodyPr vert="horz" lIns="91440" tIns="45720" rIns="91440" bIns="45720" rtlCol="0" anchor="ctr"/>
          <a:lstStyle>
            <a:lvl1pPr algn="ctr">
              <a:defRPr sz="1200" b="0">
                <a:solidFill>
                  <a:schemeClr val="tx1"/>
                </a:solidFill>
                <a:latin typeface="Arial" charset="0"/>
                <a:cs typeface="Arial" charset="0"/>
              </a:defRPr>
            </a:lvl1pPr>
          </a:lstStyle>
          <a:p>
            <a:pPr>
              <a:defRPr/>
            </a:pPr>
            <a:fld id="{906D8EBA-1209-4B23-9D41-78EE9CEF2F6F}" type="slidenum">
              <a:rPr lang="en-US" smtClean="0"/>
              <a:pPr>
                <a:defRPr/>
              </a:pPr>
              <a:t>‹#›</a:t>
            </a:fld>
            <a:endParaRPr lang="en-US" dirty="0"/>
          </a:p>
        </p:txBody>
      </p:sp>
    </p:spTree>
    <p:extLst>
      <p:ext uri="{BB962C8B-B14F-4D97-AF65-F5344CB8AC3E}">
        <p14:creationId xmlns:p14="http://schemas.microsoft.com/office/powerpoint/2010/main" val="3843629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425566" y="3969"/>
            <a:ext cx="6718434" cy="66278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Slide Number Placeholder 4"/>
          <p:cNvSpPr>
            <a:spLocks noGrp="1"/>
          </p:cNvSpPr>
          <p:nvPr>
            <p:ph type="sldNum" sz="quarter" idx="4"/>
          </p:nvPr>
        </p:nvSpPr>
        <p:spPr>
          <a:xfrm>
            <a:off x="8686800" y="6492875"/>
            <a:ext cx="457200" cy="365125"/>
          </a:xfrm>
          <a:prstGeom prst="rect">
            <a:avLst/>
          </a:prstGeom>
        </p:spPr>
        <p:txBody>
          <a:bodyPr vert="horz" lIns="91440" tIns="45720" rIns="91440" bIns="45720" rtlCol="0" anchor="ctr"/>
          <a:lstStyle>
            <a:lvl1pPr algn="ctr">
              <a:defRPr sz="1200" b="0">
                <a:solidFill>
                  <a:schemeClr val="tx1"/>
                </a:solidFill>
                <a:latin typeface="Arial" charset="0"/>
                <a:cs typeface="Arial" charset="0"/>
              </a:defRPr>
            </a:lvl1pPr>
          </a:lstStyle>
          <a:p>
            <a:pPr>
              <a:defRPr/>
            </a:pPr>
            <a:fld id="{906D8EBA-1209-4B23-9D41-78EE9CEF2F6F}" type="slidenum">
              <a:rPr lang="en-US" smtClean="0"/>
              <a:pPr>
                <a:defRPr/>
              </a:pPr>
              <a:t>‹#›</a:t>
            </a:fld>
            <a:endParaRPr lang="en-US" dirty="0"/>
          </a:p>
        </p:txBody>
      </p:sp>
    </p:spTree>
    <p:extLst>
      <p:ext uri="{BB962C8B-B14F-4D97-AF65-F5344CB8AC3E}">
        <p14:creationId xmlns:p14="http://schemas.microsoft.com/office/powerpoint/2010/main" val="174004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2_Title_Slide_Light">
    <p:spTree>
      <p:nvGrpSpPr>
        <p:cNvPr id="1" name=""/>
        <p:cNvGrpSpPr/>
        <p:nvPr/>
      </p:nvGrpSpPr>
      <p:grpSpPr>
        <a:xfrm>
          <a:off x="0" y="0"/>
          <a:ext cx="0" cy="0"/>
          <a:chOff x="0" y="0"/>
          <a:chExt cx="0" cy="0"/>
        </a:xfrm>
      </p:grpSpPr>
      <p:sp>
        <p:nvSpPr>
          <p:cNvPr id="17" name="Rectangle 16"/>
          <p:cNvSpPr/>
          <p:nvPr userDrawn="1"/>
        </p:nvSpPr>
        <p:spPr>
          <a:xfrm>
            <a:off x="0" y="6475466"/>
            <a:ext cx="9144000" cy="39661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Footer Placeholder 2"/>
          <p:cNvSpPr txBox="1">
            <a:spLocks/>
          </p:cNvSpPr>
          <p:nvPr userDrawn="1"/>
        </p:nvSpPr>
        <p:spPr>
          <a:xfrm>
            <a:off x="3177339" y="6621462"/>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fontAlgn="base" hangingPunct="0">
              <a:spcBef>
                <a:spcPct val="0"/>
              </a:spcBef>
              <a:spcAft>
                <a:spcPct val="0"/>
              </a:spcAft>
            </a:pPr>
            <a:r>
              <a:rPr lang="en-US" sz="1100" b="1" dirty="0">
                <a:solidFill>
                  <a:srgbClr val="FFFFFF"/>
                </a:solidFill>
                <a:latin typeface="Arial" panose="020B0604020202020204" pitchFamily="34" charset="0"/>
                <a:ea typeface="ＭＳ Ｐゴシック" panose="020B0600070205080204" pitchFamily="34" charset="-128"/>
              </a:rPr>
              <a:t>FOUO</a:t>
            </a:r>
          </a:p>
          <a:p>
            <a:endParaRPr lang="en-US" dirty="0"/>
          </a:p>
        </p:txBody>
      </p:sp>
    </p:spTree>
    <p:extLst>
      <p:ext uri="{BB962C8B-B14F-4D97-AF65-F5344CB8AC3E}">
        <p14:creationId xmlns:p14="http://schemas.microsoft.com/office/powerpoint/2010/main" val="45127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2_Transition_Slide">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00258" y="3384653"/>
            <a:ext cx="7053031" cy="30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Placeholder 1"/>
          <p:cNvSpPr>
            <a:spLocks noGrp="1"/>
          </p:cNvSpPr>
          <p:nvPr>
            <p:ph type="title"/>
          </p:nvPr>
        </p:nvSpPr>
        <p:spPr bwMode="auto">
          <a:xfrm>
            <a:off x="304800" y="2147673"/>
            <a:ext cx="7257923" cy="1285874"/>
          </a:xfrm>
          <a:prstGeom prst="rect">
            <a:avLst/>
          </a:prstGeom>
          <a:noFill/>
          <a:ln w="9525">
            <a:noFill/>
            <a:miter lim="800000"/>
            <a:headEnd/>
            <a:tailEnd/>
          </a:ln>
        </p:spPr>
        <p:txBody>
          <a:bodyPr anchor="b"/>
          <a:lstStyle>
            <a:lvl1pPr>
              <a:defRPr sz="4000" baseline="0">
                <a:solidFill>
                  <a:schemeClr val="tx1"/>
                </a:solidFill>
              </a:defRPr>
            </a:lvl1pPr>
          </a:lstStyle>
          <a:p>
            <a:pPr lvl="0"/>
            <a:r>
              <a:rPr lang="en-US"/>
              <a:t>Click to edit Master title style</a:t>
            </a:r>
            <a:endParaRPr lang="en-US" dirty="0"/>
          </a:p>
        </p:txBody>
      </p:sp>
      <p:sp>
        <p:nvSpPr>
          <p:cNvPr id="6" name="Text Placeholder 5"/>
          <p:cNvSpPr>
            <a:spLocks noGrp="1"/>
          </p:cNvSpPr>
          <p:nvPr>
            <p:ph type="body" sz="quarter" idx="12" hasCustomPrompt="1"/>
          </p:nvPr>
        </p:nvSpPr>
        <p:spPr>
          <a:xfrm>
            <a:off x="304800" y="3693897"/>
            <a:ext cx="7257923" cy="854075"/>
          </a:xfrm>
        </p:spPr>
        <p:txBody>
          <a:bodyPr/>
          <a:lstStyle>
            <a:lvl1pPr>
              <a:defRPr sz="2000" b="0" cap="all" baseline="0"/>
            </a:lvl1pPr>
          </a:lstStyle>
          <a:p>
            <a:pPr lvl="0"/>
            <a:r>
              <a:rPr lang="en-US" dirty="0"/>
              <a:t>CLICK TO EDIT MASTER TEXT STYLES</a:t>
            </a:r>
          </a:p>
        </p:txBody>
      </p:sp>
    </p:spTree>
    <p:extLst>
      <p:ext uri="{BB962C8B-B14F-4D97-AF65-F5344CB8AC3E}">
        <p14:creationId xmlns:p14="http://schemas.microsoft.com/office/powerpoint/2010/main" val="55175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2_TitleAndContent">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78441" y="1205277"/>
            <a:ext cx="8605838" cy="4714874"/>
          </a:xfrm>
          <a:prstGeom prst="rect">
            <a:avLst/>
          </a:prstGeom>
          <a:noFill/>
          <a:ln w="9525">
            <a:noFill/>
            <a:miter lim="800000"/>
            <a:headEnd/>
            <a:tailEnd/>
          </a:ln>
        </p:spPr>
        <p:txBody>
          <a:bodyPr/>
          <a:lstStyle>
            <a:lvl1pPr marL="0" indent="0">
              <a:buNone/>
              <a:defRPr sz="1400">
                <a:solidFill>
                  <a:schemeClr val="tx1"/>
                </a:solidFill>
              </a:defRPr>
            </a:lvl1pPr>
            <a:lvl2pPr>
              <a:defRPr sz="14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itle Placeholder 1"/>
          <p:cNvSpPr>
            <a:spLocks noGrp="1"/>
          </p:cNvSpPr>
          <p:nvPr>
            <p:ph type="title"/>
          </p:nvPr>
        </p:nvSpPr>
        <p:spPr bwMode="auto">
          <a:xfrm>
            <a:off x="993567" y="266263"/>
            <a:ext cx="7175586" cy="457200"/>
          </a:xfrm>
          <a:prstGeom prst="rect">
            <a:avLst/>
          </a:prstGeom>
          <a:noFill/>
          <a:ln w="9525">
            <a:noFill/>
            <a:miter lim="800000"/>
            <a:headEnd/>
            <a:tailEnd/>
          </a:ln>
        </p:spPr>
        <p:txBody>
          <a:bodyPr/>
          <a:lstStyle>
            <a:lvl1pPr>
              <a:defRPr sz="2400"/>
            </a:lvl1pPr>
          </a:lstStyle>
          <a:p>
            <a:pPr lvl="0"/>
            <a:r>
              <a:rPr lang="en-US" dirty="0"/>
              <a:t>Click to edit Master title style</a:t>
            </a:r>
          </a:p>
        </p:txBody>
      </p:sp>
      <p:pic>
        <p:nvPicPr>
          <p:cNvPr id="5"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27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2_Title_Only">
    <p:spTree>
      <p:nvGrpSpPr>
        <p:cNvPr id="1" name=""/>
        <p:cNvGrpSpPr/>
        <p:nvPr/>
      </p:nvGrpSpPr>
      <p:grpSpPr>
        <a:xfrm>
          <a:off x="0" y="0"/>
          <a:ext cx="0" cy="0"/>
          <a:chOff x="0" y="0"/>
          <a:chExt cx="0" cy="0"/>
        </a:xfrm>
      </p:grpSpPr>
      <p:sp>
        <p:nvSpPr>
          <p:cNvPr id="10" name="Title Placeholder 1"/>
          <p:cNvSpPr>
            <a:spLocks noGrp="1"/>
          </p:cNvSpPr>
          <p:nvPr>
            <p:ph type="title"/>
          </p:nvPr>
        </p:nvSpPr>
        <p:spPr bwMode="auto">
          <a:xfrm>
            <a:off x="996949" y="262467"/>
            <a:ext cx="7185025" cy="457200"/>
          </a:xfrm>
          <a:prstGeom prst="rect">
            <a:avLst/>
          </a:prstGeom>
          <a:noFill/>
          <a:ln w="9525">
            <a:noFill/>
            <a:miter lim="800000"/>
            <a:headEnd/>
            <a:tailEnd/>
          </a:ln>
        </p:spPr>
        <p:txBody>
          <a:bodyPr/>
          <a:lstStyle>
            <a:lvl1pPr>
              <a:defRPr sz="2400"/>
            </a:lvl1pPr>
          </a:lstStyle>
          <a:p>
            <a:pPr lvl="0"/>
            <a:r>
              <a:rPr lang="en-US"/>
              <a:t>Click to edit Master title style</a:t>
            </a:r>
            <a:endParaRPr lang="en-US" dirty="0"/>
          </a:p>
        </p:txBody>
      </p:sp>
      <p:pic>
        <p:nvPicPr>
          <p:cNvPr id="4"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22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2_Blank_With_Header_and_Footer">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auto">
          <a:xfrm>
            <a:off x="996949" y="262467"/>
            <a:ext cx="7185025" cy="457200"/>
          </a:xfrm>
          <a:prstGeom prst="rect">
            <a:avLst/>
          </a:prstGeom>
          <a:noFill/>
          <a:ln w="9525">
            <a:noFill/>
            <a:miter lim="800000"/>
            <a:headEnd/>
            <a:tailEnd/>
          </a:ln>
        </p:spPr>
        <p:txBody>
          <a:bodyPr/>
          <a:lstStyle>
            <a:lvl1pPr>
              <a:defRPr sz="2400"/>
            </a:lvl1pPr>
          </a:lstStyle>
          <a:p>
            <a:pPr lvl="0"/>
            <a:r>
              <a:rPr lang="en-US" dirty="0"/>
              <a:t>BLANK SLIDE</a:t>
            </a:r>
          </a:p>
        </p:txBody>
      </p:sp>
      <p:pic>
        <p:nvPicPr>
          <p:cNvPr id="4"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59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R2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Slide Number Placeholder 5"/>
          <p:cNvSpPr>
            <a:spLocks noGrp="1"/>
          </p:cNvSpPr>
          <p:nvPr>
            <p:ph type="sldNum" sz="quarter" idx="4"/>
          </p:nvPr>
        </p:nvSpPr>
        <p:spPr>
          <a:xfrm>
            <a:off x="8596280" y="6445769"/>
            <a:ext cx="420688" cy="420688"/>
          </a:xfrm>
          <a:prstGeom prst="rect">
            <a:avLst/>
          </a:prstGeom>
        </p:spPr>
        <p:txBody>
          <a:bodyPr vert="horz" wrap="square" lIns="91440" tIns="45720" rIns="91440" bIns="45720" numCol="1" anchor="ctr" anchorCtr="0" compatLnSpc="1">
            <a:prstTxWarp prst="textNoShape">
              <a:avLst/>
            </a:prstTxWarp>
          </a:bodyPr>
          <a:lstStyle>
            <a:lvl1pPr eaLnBrk="1" hangingPunct="1">
              <a:defRPr sz="1100" smtClean="0">
                <a:solidFill>
                  <a:schemeClr val="tx1"/>
                </a:solidFill>
                <a:latin typeface="Arial" charset="0"/>
                <a:ea typeface="ＭＳ Ｐゴシック" charset="-128"/>
              </a:defRPr>
            </a:lvl1pPr>
          </a:lstStyle>
          <a:p>
            <a:pPr>
              <a:defRPr/>
            </a:pPr>
            <a:fld id="{28D604B7-7F2E-4598-97D7-C78FF17369B4}" type="slidenum">
              <a:rPr lang="en-US" altLang="en-US" smtClean="0"/>
              <a:pPr>
                <a:defRPr/>
              </a:pPr>
              <a:t>‹#›</a:t>
            </a:fld>
            <a:endParaRPr lang="en-US" altLang="en-US" dirty="0"/>
          </a:p>
        </p:txBody>
      </p:sp>
    </p:spTree>
    <p:extLst>
      <p:ext uri="{BB962C8B-B14F-4D97-AF65-F5344CB8AC3E}">
        <p14:creationId xmlns:p14="http://schemas.microsoft.com/office/powerpoint/2010/main" val="274449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idden Slide Layout">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515938" y="6388100"/>
            <a:ext cx="1487487" cy="334963"/>
            <a:chOff x="584463" y="6287678"/>
            <a:chExt cx="2204673" cy="497413"/>
          </a:xfrm>
        </p:grpSpPr>
        <p:sp>
          <p:nvSpPr>
            <p:cNvPr id="6" name="Rectangle 5"/>
            <p:cNvSpPr/>
            <p:nvPr userDrawn="1"/>
          </p:nvSpPr>
          <p:spPr>
            <a:xfrm>
              <a:off x="584463" y="6287678"/>
              <a:ext cx="2204673" cy="497413"/>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en-US" dirty="0">
                <a:solidFill>
                  <a:prstClr val="black"/>
                </a:solidFill>
              </a:endParaRPr>
            </a:p>
          </p:txBody>
        </p:sp>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881" y="6313277"/>
              <a:ext cx="1923837" cy="44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p:cNvSpPr>
            <a:spLocks noGrp="1"/>
          </p:cNvSpPr>
          <p:nvPr>
            <p:ph type="title"/>
          </p:nvPr>
        </p:nvSpPr>
        <p:spPr>
          <a:xfrm>
            <a:off x="1461406" y="391886"/>
            <a:ext cx="7053943" cy="1071789"/>
          </a:xfrm>
          <a:prstGeom prst="rect">
            <a:avLst/>
          </a:prstGeom>
        </p:spPr>
        <p:txBody>
          <a:bodyPr/>
          <a:lstStyle/>
          <a:p>
            <a:r>
              <a:rPr lang="en-US"/>
              <a:t>Click to edit Master title style</a:t>
            </a:r>
            <a:endParaRPr lang="en-US" dirty="0"/>
          </a:p>
        </p:txBody>
      </p:sp>
      <p:sp>
        <p:nvSpPr>
          <p:cNvPr id="8" name="Content Placeholder 2"/>
          <p:cNvSpPr>
            <a:spLocks noGrp="1"/>
          </p:cNvSpPr>
          <p:nvPr>
            <p:ph idx="1"/>
          </p:nvPr>
        </p:nvSpPr>
        <p:spPr>
          <a:xfrm>
            <a:off x="628650" y="1909011"/>
            <a:ext cx="7886700" cy="4203031"/>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0"/>
          </p:nvPr>
        </p:nvSpPr>
        <p:spPr/>
        <p:txBody>
          <a:bodyPr/>
          <a:lstStyle>
            <a:lvl1pPr>
              <a:defRPr/>
            </a:lvl1pPr>
          </a:lstStyle>
          <a:p>
            <a:pPr>
              <a:defRPr/>
            </a:pPr>
            <a:fld id="{DF44A2C8-B7B8-4D53-B00F-746F93B651D5}" type="slidenum">
              <a:rPr lang="en-US">
                <a:solidFill>
                  <a:srgbClr val="303030"/>
                </a:solidFill>
              </a:rPr>
              <a:pPr>
                <a:defRPr/>
              </a:pPr>
              <a:t>‹#›</a:t>
            </a:fld>
            <a:endParaRPr lang="en-US" dirty="0">
              <a:solidFill>
                <a:srgbClr val="303030"/>
              </a:solidFill>
            </a:endParaRPr>
          </a:p>
        </p:txBody>
      </p:sp>
    </p:spTree>
    <p:extLst>
      <p:ext uri="{BB962C8B-B14F-4D97-AF65-F5344CB8AC3E}">
        <p14:creationId xmlns:p14="http://schemas.microsoft.com/office/powerpoint/2010/main" val="267548270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4"/>
          <p:cNvSpPr>
            <a:spLocks noGrp="1"/>
          </p:cNvSpPr>
          <p:nvPr>
            <p:ph type="sldNum" sz="quarter" idx="4"/>
          </p:nvPr>
        </p:nvSpPr>
        <p:spPr>
          <a:xfrm>
            <a:off x="8686800" y="6492875"/>
            <a:ext cx="457200" cy="365125"/>
          </a:xfrm>
          <a:prstGeom prst="rect">
            <a:avLst/>
          </a:prstGeom>
        </p:spPr>
        <p:txBody>
          <a:bodyPr vert="horz" lIns="91440" tIns="45720" rIns="91440" bIns="45720" rtlCol="0" anchor="ctr"/>
          <a:lstStyle>
            <a:lvl1pPr algn="ctr">
              <a:defRPr sz="1200" b="0">
                <a:solidFill>
                  <a:schemeClr val="tx1"/>
                </a:solidFill>
                <a:latin typeface="Arial" charset="0"/>
                <a:cs typeface="Arial" charset="0"/>
              </a:defRPr>
            </a:lvl1pPr>
          </a:lstStyle>
          <a:p>
            <a:pPr>
              <a:defRPr/>
            </a:pPr>
            <a:fld id="{906D8EBA-1209-4B23-9D41-78EE9CEF2F6F}" type="slidenum">
              <a:rPr lang="en-US" smtClean="0"/>
              <a:pPr>
                <a:defRPr/>
              </a:pPr>
              <a:t>‹#›</a:t>
            </a:fld>
            <a:endParaRPr lang="en-US" dirty="0"/>
          </a:p>
        </p:txBody>
      </p:sp>
    </p:spTree>
    <p:extLst>
      <p:ext uri="{BB962C8B-B14F-4D97-AF65-F5344CB8AC3E}">
        <p14:creationId xmlns:p14="http://schemas.microsoft.com/office/powerpoint/2010/main" val="4245734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 y="-1"/>
            <a:ext cx="9144000" cy="6866021"/>
          </a:xfrm>
          <a:prstGeom prst="rect">
            <a:avLst/>
          </a:prstGeom>
        </p:spPr>
      </p:pic>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p:blipFill>
        <p:spPr>
          <a:xfrm>
            <a:off x="0" y="5764093"/>
            <a:ext cx="9144000" cy="1101928"/>
          </a:xfrm>
          <a:prstGeom prst="rect">
            <a:avLst/>
          </a:prstGeom>
        </p:spPr>
      </p:pic>
      <p:sp>
        <p:nvSpPr>
          <p:cNvPr id="1027" name="Text Placeholder 2"/>
          <p:cNvSpPr>
            <a:spLocks noGrp="1"/>
          </p:cNvSpPr>
          <p:nvPr>
            <p:ph type="body" idx="1"/>
          </p:nvPr>
        </p:nvSpPr>
        <p:spPr bwMode="auto">
          <a:xfrm>
            <a:off x="304800" y="1228725"/>
            <a:ext cx="86137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Title Placeholder 1"/>
          <p:cNvSpPr>
            <a:spLocks noGrp="1"/>
          </p:cNvSpPr>
          <p:nvPr>
            <p:ph type="title"/>
          </p:nvPr>
        </p:nvSpPr>
        <p:spPr bwMode="auto">
          <a:xfrm>
            <a:off x="1009144" y="234950"/>
            <a:ext cx="6697662" cy="801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text</a:t>
            </a:r>
          </a:p>
        </p:txBody>
      </p:sp>
      <p:sp>
        <p:nvSpPr>
          <p:cNvPr id="2" name="Rectangle 1">
            <a:extLst>
              <a:ext uri="{FF2B5EF4-FFF2-40B4-BE49-F238E27FC236}">
                <a16:creationId xmlns:a16="http://schemas.microsoft.com/office/drawing/2014/main" id="{A1B86A59-E58C-A817-1174-2ADA9D429266}"/>
              </a:ext>
            </a:extLst>
          </p:cNvPr>
          <p:cNvSpPr/>
          <p:nvPr userDrawn="1"/>
        </p:nvSpPr>
        <p:spPr>
          <a:xfrm>
            <a:off x="131197" y="6544249"/>
            <a:ext cx="2274073" cy="2582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sz="1200" b="1" dirty="0"/>
              <a:t>DPRR</a:t>
            </a:r>
          </a:p>
        </p:txBody>
      </p:sp>
    </p:spTree>
    <p:extLst>
      <p:ext uri="{BB962C8B-B14F-4D97-AF65-F5344CB8AC3E}">
        <p14:creationId xmlns:p14="http://schemas.microsoft.com/office/powerpoint/2010/main" val="37826936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5" r:id="rId5"/>
    <p:sldLayoutId id="2147483686" r:id="rId6"/>
    <p:sldLayoutId id="2147483687" r:id="rId7"/>
    <p:sldLayoutId id="2147483688" r:id="rId8"/>
  </p:sldLayoutIdLst>
  <p:hf hdr="0" dt="0"/>
  <p:txStyles>
    <p:titleStyle>
      <a:lvl1pPr algn="l" rtl="0" eaLnBrk="0" fontAlgn="base" hangingPunct="0">
        <a:spcBef>
          <a:spcPct val="0"/>
        </a:spcBef>
        <a:spcAft>
          <a:spcPct val="0"/>
        </a:spcAft>
        <a:defRPr sz="20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defRPr sz="1400" kern="1200">
          <a:solidFill>
            <a:schemeClr val="tx1"/>
          </a:solidFill>
          <a:latin typeface="Arial" pitchFamily="34" charset="0"/>
          <a:ea typeface="ＭＳ Ｐゴシック" charset="0"/>
          <a:cs typeface="Arial" pitchFamily="34" charset="0"/>
        </a:defRPr>
      </a:lvl1pPr>
      <a:lvl2pPr marL="514350" indent="-285750" algn="l" rtl="0" eaLnBrk="0" fontAlgn="base" hangingPunct="0">
        <a:spcBef>
          <a:spcPct val="20000"/>
        </a:spcBef>
        <a:spcAft>
          <a:spcPct val="0"/>
        </a:spcAft>
        <a:buFont typeface="Arial" panose="020B0604020202020204" pitchFamily="34" charset="0"/>
        <a:buChar char="–"/>
        <a:defRPr sz="1400" kern="1200">
          <a:solidFill>
            <a:schemeClr val="tx1"/>
          </a:solidFill>
          <a:latin typeface="Arial" pitchFamily="34" charset="0"/>
          <a:ea typeface="Arial" charset="0"/>
          <a:cs typeface="Arial" pitchFamily="34" charset="0"/>
        </a:defRPr>
      </a:lvl2pPr>
      <a:lvl3pPr marL="9144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Arial" charset="0"/>
          <a:cs typeface="Arial" pitchFamily="34" charset="0"/>
        </a:defRPr>
      </a:lvl3pPr>
      <a:lvl4pPr marL="13716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Arial" charset="0"/>
          <a:cs typeface="Arial" pitchFamily="34" charset="0"/>
        </a:defRPr>
      </a:lvl4pPr>
      <a:lvl5pPr marL="18288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4"/>
          <p:cNvSpPr>
            <a:spLocks noGrp="1"/>
          </p:cNvSpPr>
          <p:nvPr>
            <p:ph type="sldNum" sz="quarter" idx="4"/>
          </p:nvPr>
        </p:nvSpPr>
        <p:spPr>
          <a:xfrm>
            <a:off x="8686800" y="6492875"/>
            <a:ext cx="457200" cy="365125"/>
          </a:xfrm>
          <a:prstGeom prst="rect">
            <a:avLst/>
          </a:prstGeom>
        </p:spPr>
        <p:txBody>
          <a:bodyPr vert="horz" lIns="91440" tIns="45720" rIns="91440" bIns="45720" rtlCol="0" anchor="ctr"/>
          <a:lstStyle>
            <a:lvl1pPr algn="ctr">
              <a:defRPr sz="1200" b="0">
                <a:solidFill>
                  <a:schemeClr val="tx1"/>
                </a:solidFill>
                <a:latin typeface="Arial" charset="0"/>
                <a:cs typeface="Arial" charset="0"/>
              </a:defRPr>
            </a:lvl1pPr>
          </a:lstStyle>
          <a:p>
            <a:pPr>
              <a:defRPr/>
            </a:pPr>
            <a:fld id="{906D8EBA-1209-4B23-9D41-78EE9CEF2F6F}" type="slidenum">
              <a:rPr lang="en-US" smtClean="0"/>
              <a:pPr>
                <a:defRPr/>
              </a:pPr>
              <a:t>‹#›</a:t>
            </a:fld>
            <a:endParaRPr lang="en-US" dirty="0"/>
          </a:p>
        </p:txBody>
      </p:sp>
      <p:sp>
        <p:nvSpPr>
          <p:cNvPr id="4" name="Rectangle 3">
            <a:extLst>
              <a:ext uri="{FF2B5EF4-FFF2-40B4-BE49-F238E27FC236}">
                <a16:creationId xmlns:a16="http://schemas.microsoft.com/office/drawing/2014/main" id="{3A4632C6-F90A-A48B-B337-97323E718DC0}"/>
              </a:ext>
            </a:extLst>
          </p:cNvPr>
          <p:cNvSpPr/>
          <p:nvPr userDrawn="1"/>
        </p:nvSpPr>
        <p:spPr>
          <a:xfrm>
            <a:off x="0" y="897491"/>
            <a:ext cx="9143998" cy="114136"/>
          </a:xfrm>
          <a:prstGeom prst="rect">
            <a:avLst/>
          </a:prstGeom>
          <a:solidFill>
            <a:srgbClr val="FCBD30"/>
          </a:solidFill>
          <a:ln w="9525"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C82A4935-FADD-75F0-2A3A-0E3546E19173}"/>
              </a:ext>
            </a:extLst>
          </p:cNvPr>
          <p:cNvSpPr/>
          <p:nvPr userDrawn="1"/>
        </p:nvSpPr>
        <p:spPr>
          <a:xfrm>
            <a:off x="2296886" y="0"/>
            <a:ext cx="6847112" cy="897489"/>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U.S. Army" descr="U.S. Army">
            <a:extLst>
              <a:ext uri="{FF2B5EF4-FFF2-40B4-BE49-F238E27FC236}">
                <a16:creationId xmlns:a16="http://schemas.microsoft.com/office/drawing/2014/main" id="{3AD19165-9652-D3AB-A69F-50EB129A549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t="13881" b="17548"/>
          <a:stretch/>
        </p:blipFill>
        <p:spPr bwMode="black">
          <a:xfrm>
            <a:off x="2" y="0"/>
            <a:ext cx="2296884" cy="618141"/>
          </a:xfrm>
          <a:prstGeom prst="rect">
            <a:avLst/>
          </a:prstGeom>
          <a:solidFill>
            <a:sysClr val="windowText" lastClr="000000"/>
          </a:solidFill>
        </p:spPr>
      </p:pic>
      <p:sp>
        <p:nvSpPr>
          <p:cNvPr id="13" name="Rectangle 12">
            <a:extLst>
              <a:ext uri="{FF2B5EF4-FFF2-40B4-BE49-F238E27FC236}">
                <a16:creationId xmlns:a16="http://schemas.microsoft.com/office/drawing/2014/main" id="{4278205C-A4F7-F1C8-A66A-23FDB981402F}"/>
              </a:ext>
            </a:extLst>
          </p:cNvPr>
          <p:cNvSpPr/>
          <p:nvPr userDrawn="1"/>
        </p:nvSpPr>
        <p:spPr>
          <a:xfrm>
            <a:off x="-1" y="578952"/>
            <a:ext cx="2383277" cy="311285"/>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descr="Logo&#10;&#10;Description automatically generated">
            <a:extLst>
              <a:ext uri="{FF2B5EF4-FFF2-40B4-BE49-F238E27FC236}">
                <a16:creationId xmlns:a16="http://schemas.microsoft.com/office/drawing/2014/main" id="{EF700F6D-E180-031B-16AE-5FC96EE5DE0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62328" y="505351"/>
            <a:ext cx="2058617" cy="418477"/>
          </a:xfrm>
          <a:prstGeom prst="rect">
            <a:avLst/>
          </a:prstGeom>
        </p:spPr>
      </p:pic>
      <p:pic>
        <p:nvPicPr>
          <p:cNvPr id="19" name="Picture 18" descr="Logo&#10;&#10;Description automatically generated">
            <a:extLst>
              <a:ext uri="{FF2B5EF4-FFF2-40B4-BE49-F238E27FC236}">
                <a16:creationId xmlns:a16="http://schemas.microsoft.com/office/drawing/2014/main" id="{7A2AA876-6E55-72FE-2158-7C6D2C92E3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50234" y="80636"/>
            <a:ext cx="736566" cy="736216"/>
          </a:xfrm>
          <a:prstGeom prst="rect">
            <a:avLst/>
          </a:prstGeom>
        </p:spPr>
      </p:pic>
    </p:spTree>
    <p:extLst>
      <p:ext uri="{BB962C8B-B14F-4D97-AF65-F5344CB8AC3E}">
        <p14:creationId xmlns:p14="http://schemas.microsoft.com/office/powerpoint/2010/main" val="9021425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ctr"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7.png"/><Relationship Id="rId4" Type="http://schemas.openxmlformats.org/officeDocument/2006/relationships/image" Target="../media/image38.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1.pn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7.png"/><Relationship Id="rId7"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7.png"/><Relationship Id="rId4" Type="http://schemas.openxmlformats.org/officeDocument/2006/relationships/image" Target="../media/image45.png"/><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9.jp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rair.gov1.qualtrics.com/jfe/form/SV_6yVdWD8523bSIvz"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image" Target="../media/image51.png"/><Relationship Id="rId4" Type="http://schemas.openxmlformats.org/officeDocument/2006/relationships/hyperlink" Target="https://wrair.gov1.qualtrics.com/jfe/form/SV_aXFrN0d3WYotIiy"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Font typeface="Arial" panose="020B0604020202020204" pitchFamily="34" charset="0"/>
              <a:buChar char="•"/>
              <a:defRPr sz="2000">
                <a:solidFill>
                  <a:schemeClr val="tx1"/>
                </a:solidFill>
                <a:latin typeface="Franklin Gothic Book" panose="020B0503020102020204" pitchFamily="34" charset="0"/>
              </a:defRPr>
            </a:lvl1pPr>
            <a:lvl2pPr marL="742950" indent="-285750">
              <a:spcBef>
                <a:spcPts val="500"/>
              </a:spcBef>
              <a:buFont typeface="Arial" panose="020B0604020202020204" pitchFamily="34" charset="0"/>
              <a:buChar char="•"/>
              <a:defRPr>
                <a:solidFill>
                  <a:schemeClr val="tx1"/>
                </a:solidFill>
                <a:latin typeface="Franklin Gothic Book" panose="020B0503020102020204" pitchFamily="34" charset="0"/>
              </a:defRPr>
            </a:lvl2pPr>
            <a:lvl3pPr marL="1143000" indent="-228600">
              <a:spcBef>
                <a:spcPts val="500"/>
              </a:spcBef>
              <a:buFont typeface="Arial" panose="020B0604020202020204" pitchFamily="34" charset="0"/>
              <a:buChar char="•"/>
              <a:defRPr sz="1600">
                <a:solidFill>
                  <a:schemeClr val="tx1"/>
                </a:solidFill>
                <a:latin typeface="Franklin Gothic Book" panose="020B0503020102020204" pitchFamily="34" charset="0"/>
              </a:defRPr>
            </a:lvl3pPr>
            <a:lvl4pPr marL="1600200" indent="-228600">
              <a:spcBef>
                <a:spcPts val="500"/>
              </a:spcBef>
              <a:buFont typeface="Arial" panose="020B0604020202020204" pitchFamily="34" charset="0"/>
              <a:buChar char="•"/>
              <a:defRPr sz="1400">
                <a:solidFill>
                  <a:schemeClr val="tx1"/>
                </a:solidFill>
                <a:latin typeface="Franklin Gothic Book" panose="020B0503020102020204" pitchFamily="34" charset="0"/>
              </a:defRPr>
            </a:lvl4pPr>
            <a:lvl5pPr marL="2057400" indent="-228600">
              <a:spcBef>
                <a:spcPts val="500"/>
              </a:spcBef>
              <a:buFont typeface="Arial" panose="020B0604020202020204" pitchFamily="34" charset="0"/>
              <a:buChar char="•"/>
              <a:defRPr sz="1400">
                <a:solidFill>
                  <a:schemeClr val="tx1"/>
                </a:solidFill>
                <a:latin typeface="Franklin Gothic Book" panose="020B0503020102020204" pitchFamily="34" charset="0"/>
              </a:defRPr>
            </a:lvl5pPr>
            <a:lvl6pPr marL="2514600" indent="-228600" eaLnBrk="0" fontAlgn="base" hangingPunct="0">
              <a:spcBef>
                <a:spcPts val="500"/>
              </a:spcBef>
              <a:spcAft>
                <a:spcPct val="0"/>
              </a:spcAft>
              <a:buFont typeface="Arial" panose="020B0604020202020204" pitchFamily="34" charset="0"/>
              <a:buChar char="•"/>
              <a:defRPr sz="1400">
                <a:solidFill>
                  <a:schemeClr val="tx1"/>
                </a:solidFill>
                <a:latin typeface="Franklin Gothic Book" panose="020B0503020102020204" pitchFamily="34" charset="0"/>
              </a:defRPr>
            </a:lvl6pPr>
            <a:lvl7pPr marL="2971800" indent="-228600" eaLnBrk="0" fontAlgn="base" hangingPunct="0">
              <a:spcBef>
                <a:spcPts val="500"/>
              </a:spcBef>
              <a:spcAft>
                <a:spcPct val="0"/>
              </a:spcAft>
              <a:buFont typeface="Arial" panose="020B0604020202020204" pitchFamily="34" charset="0"/>
              <a:buChar char="•"/>
              <a:defRPr sz="1400">
                <a:solidFill>
                  <a:schemeClr val="tx1"/>
                </a:solidFill>
                <a:latin typeface="Franklin Gothic Book" panose="020B0503020102020204" pitchFamily="34" charset="0"/>
              </a:defRPr>
            </a:lvl7pPr>
            <a:lvl8pPr marL="3429000" indent="-228600" eaLnBrk="0" fontAlgn="base" hangingPunct="0">
              <a:spcBef>
                <a:spcPts val="500"/>
              </a:spcBef>
              <a:spcAft>
                <a:spcPct val="0"/>
              </a:spcAft>
              <a:buFont typeface="Arial" panose="020B0604020202020204" pitchFamily="34" charset="0"/>
              <a:buChar char="•"/>
              <a:defRPr sz="1400">
                <a:solidFill>
                  <a:schemeClr val="tx1"/>
                </a:solidFill>
                <a:latin typeface="Franklin Gothic Book" panose="020B0503020102020204" pitchFamily="34" charset="0"/>
              </a:defRPr>
            </a:lvl8pPr>
            <a:lvl9pPr marL="3886200" indent="-228600" eaLnBrk="0" fontAlgn="base" hangingPunct="0">
              <a:spcBef>
                <a:spcPts val="500"/>
              </a:spcBef>
              <a:spcAft>
                <a:spcPct val="0"/>
              </a:spcAft>
              <a:buFont typeface="Arial" panose="020B0604020202020204" pitchFamily="34" charset="0"/>
              <a:buChar char="•"/>
              <a:defRPr sz="1400">
                <a:solidFill>
                  <a:schemeClr val="tx1"/>
                </a:solidFill>
                <a:latin typeface="Franklin Gothic Book" panose="020B0503020102020204" pitchFamily="34" charset="0"/>
              </a:defRPr>
            </a:lvl9pPr>
          </a:lstStyle>
          <a:p>
            <a:pPr>
              <a:spcBef>
                <a:spcPct val="0"/>
              </a:spcBef>
              <a:buFontTx/>
              <a:buNone/>
            </a:pPr>
            <a:endParaRPr lang="en-US" altLang="en-US" sz="1200" dirty="0">
              <a:solidFill>
                <a:srgbClr val="303030"/>
              </a:solidFill>
              <a:latin typeface="Arial" panose="020B0604020202020204" pitchFamily="34" charset="0"/>
            </a:endParaRPr>
          </a:p>
        </p:txBody>
      </p:sp>
      <p:sp>
        <p:nvSpPr>
          <p:cNvPr id="4" name="Title 3">
            <a:extLst>
              <a:ext uri="{FF2B5EF4-FFF2-40B4-BE49-F238E27FC236}">
                <a16:creationId xmlns:a16="http://schemas.microsoft.com/office/drawing/2014/main" id="{59251E37-8F54-49AC-883F-DB9F2249848F}"/>
              </a:ext>
            </a:extLst>
          </p:cNvPr>
          <p:cNvSpPr>
            <a:spLocks noGrp="1"/>
          </p:cNvSpPr>
          <p:nvPr>
            <p:ph type="title"/>
          </p:nvPr>
        </p:nvSpPr>
        <p:spPr/>
        <p:txBody>
          <a:bodyPr/>
          <a:lstStyle/>
          <a:p>
            <a:r>
              <a:rPr lang="en-US" dirty="0"/>
              <a:t>Facilitator Guide: Trainer notes</a:t>
            </a:r>
          </a:p>
        </p:txBody>
      </p:sp>
      <p:pic>
        <p:nvPicPr>
          <p:cNvPr id="9" name="Picture 8">
            <a:extLst>
              <a:ext uri="{FF2B5EF4-FFF2-40B4-BE49-F238E27FC236}">
                <a16:creationId xmlns:a16="http://schemas.microsoft.com/office/drawing/2014/main" id="{2032742E-6BBC-4B68-9ADD-C40E70C9EB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54667" y="927893"/>
            <a:ext cx="4354507" cy="5388931"/>
          </a:xfrm>
          <a:prstGeom prst="rect">
            <a:avLst/>
          </a:prstGeom>
        </p:spPr>
      </p:pic>
      <p:pic>
        <p:nvPicPr>
          <p:cNvPr id="2" name="Picture 1" descr="Logo&#10;&#10;Description automatically generated">
            <a:extLst>
              <a:ext uri="{FF2B5EF4-FFF2-40B4-BE49-F238E27FC236}">
                <a16:creationId xmlns:a16="http://schemas.microsoft.com/office/drawing/2014/main" id="{B0B2BF10-6F39-0A09-320D-6EB6E40D1F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5774" y="80699"/>
            <a:ext cx="947450" cy="948081"/>
          </a:xfrm>
          <a:prstGeom prst="rect">
            <a:avLst/>
          </a:prstGeom>
          <a:gradFill>
            <a:gsLst>
              <a:gs pos="4000">
                <a:srgbClr val="F9F9F9"/>
              </a:gs>
              <a:gs pos="34000">
                <a:srgbClr val="F4F4F4"/>
              </a:gs>
              <a:gs pos="65000">
                <a:srgbClr val="EFEFEF"/>
              </a:gs>
              <a:gs pos="88000">
                <a:srgbClr val="EBEBEB"/>
              </a:gs>
            </a:gsLst>
            <a:lin ang="18900000" scaled="1"/>
          </a:gradFill>
        </p:spPr>
      </p:pic>
      <p:pic>
        <p:nvPicPr>
          <p:cNvPr id="3" name="Picture 2" descr="Logo&#10;&#10;Description automatically generated">
            <a:extLst>
              <a:ext uri="{FF2B5EF4-FFF2-40B4-BE49-F238E27FC236}">
                <a16:creationId xmlns:a16="http://schemas.microsoft.com/office/drawing/2014/main" id="{AC5A5207-86C1-C7ED-35DD-2375BF21BE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776" y="211328"/>
            <a:ext cx="660248" cy="825082"/>
          </a:xfrm>
          <a:prstGeom prst="rect">
            <a:avLst/>
          </a:prstGeom>
          <a:gradFill flip="none" rotWithShape="1">
            <a:gsLst>
              <a:gs pos="0">
                <a:srgbClr val="EBEBEB"/>
              </a:gs>
              <a:gs pos="53000">
                <a:srgbClr val="F1F1F1"/>
              </a:gs>
              <a:gs pos="100000">
                <a:srgbClr val="F6F6F6"/>
              </a:gs>
              <a:gs pos="76000">
                <a:srgbClr val="F3F3F3"/>
              </a:gs>
            </a:gsLst>
            <a:lin ang="2700000" scaled="1"/>
            <a:tileRect/>
          </a:gradFill>
        </p:spPr>
      </p:pic>
    </p:spTree>
    <p:extLst>
      <p:ext uri="{BB962C8B-B14F-4D97-AF65-F5344CB8AC3E}">
        <p14:creationId xmlns:p14="http://schemas.microsoft.com/office/powerpoint/2010/main" val="243372877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algn="ctr"/>
            <a:r>
              <a:rPr lang="en-US" dirty="0"/>
              <a:t> (Hidden)</a:t>
            </a:r>
          </a:p>
        </p:txBody>
      </p:sp>
    </p:spTree>
    <p:extLst>
      <p:ext uri="{BB962C8B-B14F-4D97-AF65-F5344CB8AC3E}">
        <p14:creationId xmlns:p14="http://schemas.microsoft.com/office/powerpoint/2010/main" val="344842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algn="ctr"/>
            <a:r>
              <a:rPr lang="en-US" dirty="0"/>
              <a:t> (Hidden)</a:t>
            </a:r>
          </a:p>
        </p:txBody>
      </p:sp>
    </p:spTree>
    <p:extLst>
      <p:ext uri="{BB962C8B-B14F-4D97-AF65-F5344CB8AC3E}">
        <p14:creationId xmlns:p14="http://schemas.microsoft.com/office/powerpoint/2010/main" val="4092903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6" cy="663677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5764093"/>
            <a:ext cx="9144000" cy="110192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5756072"/>
            <a:ext cx="9144000" cy="1101928"/>
          </a:xfrm>
          <a:prstGeom prst="rect">
            <a:avLst/>
          </a:prstGeom>
        </p:spPr>
      </p:pic>
      <p:sp>
        <p:nvSpPr>
          <p:cNvPr id="8" name="Footer Placeholder 2"/>
          <p:cNvSpPr txBox="1">
            <a:spLocks/>
          </p:cNvSpPr>
          <p:nvPr/>
        </p:nvSpPr>
        <p:spPr>
          <a:xfrm>
            <a:off x="3117677" y="6527917"/>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p:cNvSpPr txBox="1"/>
          <p:nvPr/>
        </p:nvSpPr>
        <p:spPr>
          <a:xfrm>
            <a:off x="1504950" y="5382061"/>
            <a:ext cx="3968750" cy="369332"/>
          </a:xfrm>
          <a:prstGeom prst="rect">
            <a:avLst/>
          </a:prstGeom>
          <a:noFill/>
          <a:ln>
            <a:noFill/>
          </a:ln>
        </p:spPr>
        <p:txBody>
          <a:bodyPr wrap="square" rtlCol="0">
            <a:spAutoFit/>
          </a:bodyPr>
          <a:lstStyle/>
          <a:p>
            <a:r>
              <a:rPr lang="en-US" b="1" i="1" dirty="0">
                <a:solidFill>
                  <a:schemeClr val="bg1"/>
                </a:solidFill>
              </a:rPr>
              <a:t>Fighting Stigma </a:t>
            </a:r>
            <a:r>
              <a:rPr lang="en-US" i="1" dirty="0">
                <a:solidFill>
                  <a:schemeClr val="bg1"/>
                </a:solidFill>
              </a:rPr>
              <a:t>Module</a:t>
            </a:r>
          </a:p>
        </p:txBody>
      </p:sp>
      <p:sp>
        <p:nvSpPr>
          <p:cNvPr id="10" name="Slide Number Placeholder 5"/>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1</a:t>
            </a:r>
          </a:p>
        </p:txBody>
      </p:sp>
      <p:grpSp>
        <p:nvGrpSpPr>
          <p:cNvPr id="2" name="Group 1">
            <a:extLst>
              <a:ext uri="{FF2B5EF4-FFF2-40B4-BE49-F238E27FC236}">
                <a16:creationId xmlns:a16="http://schemas.microsoft.com/office/drawing/2014/main" id="{23D46A57-861E-78C8-02B5-5FE3EDE54408}"/>
              </a:ext>
            </a:extLst>
          </p:cNvPr>
          <p:cNvGrpSpPr/>
          <p:nvPr/>
        </p:nvGrpSpPr>
        <p:grpSpPr>
          <a:xfrm>
            <a:off x="-653143" y="-511629"/>
            <a:ext cx="10450284" cy="2699659"/>
            <a:chOff x="-653143" y="-511629"/>
            <a:chExt cx="10450284" cy="2699659"/>
          </a:xfrm>
        </p:grpSpPr>
        <p:sp>
          <p:nvSpPr>
            <p:cNvPr id="4" name="Rectangle 3">
              <a:extLst>
                <a:ext uri="{FF2B5EF4-FFF2-40B4-BE49-F238E27FC236}">
                  <a16:creationId xmlns:a16="http://schemas.microsoft.com/office/drawing/2014/main" id="{FEF73693-1C5E-94B5-0944-7C6BFE98E98B}"/>
                </a:ext>
              </a:extLst>
            </p:cNvPr>
            <p:cNvSpPr/>
            <p:nvPr/>
          </p:nvSpPr>
          <p:spPr>
            <a:xfrm>
              <a:off x="-653143" y="-511629"/>
              <a:ext cx="2732314" cy="2699659"/>
            </a:xfrm>
            <a:prstGeom prst="rect">
              <a:avLst/>
            </a:prstGeom>
            <a:gradFill>
              <a:gsLst>
                <a:gs pos="0">
                  <a:srgbClr val="F1D067"/>
                </a:gs>
                <a:gs pos="39000">
                  <a:srgbClr val="EFCE65"/>
                </a:gs>
                <a:gs pos="71000">
                  <a:srgbClr val="EFCD59"/>
                </a:gs>
                <a:gs pos="100000">
                  <a:srgbClr val="F0C856"/>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13862C9-A47E-23FF-C873-25C41F92D019}"/>
                </a:ext>
              </a:extLst>
            </p:cNvPr>
            <p:cNvSpPr/>
            <p:nvPr/>
          </p:nvSpPr>
          <p:spPr>
            <a:xfrm>
              <a:off x="7064827" y="-511628"/>
              <a:ext cx="2732314" cy="2533904"/>
            </a:xfrm>
            <a:prstGeom prst="rect">
              <a:avLst/>
            </a:prstGeom>
            <a:gradFill>
              <a:gsLst>
                <a:gs pos="0">
                  <a:srgbClr val="F0B81E"/>
                </a:gs>
                <a:gs pos="32000">
                  <a:srgbClr val="EEC342"/>
                </a:gs>
                <a:gs pos="43000">
                  <a:srgbClr val="F3C33D"/>
                </a:gs>
                <a:gs pos="93000">
                  <a:srgbClr val="F6D36A"/>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a:extLst>
                <a:ext uri="{FF2B5EF4-FFF2-40B4-BE49-F238E27FC236}">
                  <a16:creationId xmlns:a16="http://schemas.microsoft.com/office/drawing/2014/main" id="{9B7D8920-94DF-AC27-4DD2-CAEED9D27B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0237" y="116378"/>
              <a:ext cx="1583760" cy="1584815"/>
            </a:xfrm>
            <a:prstGeom prst="rect">
              <a:avLst/>
            </a:prstGeom>
          </p:spPr>
        </p:pic>
        <p:pic>
          <p:nvPicPr>
            <p:cNvPr id="12" name="Picture 11" descr="Logo&#10;&#10;Description automatically generated">
              <a:extLst>
                <a:ext uri="{FF2B5EF4-FFF2-40B4-BE49-F238E27FC236}">
                  <a16:creationId xmlns:a16="http://schemas.microsoft.com/office/drawing/2014/main" id="{EB71CAF1-578A-7516-B58D-0DA6B5D35C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775" y="116378"/>
              <a:ext cx="1146249" cy="1432416"/>
            </a:xfrm>
            <a:prstGeom prst="rect">
              <a:avLst/>
            </a:prstGeom>
          </p:spPr>
        </p:pic>
      </p:grpSp>
      <p:sp>
        <p:nvSpPr>
          <p:cNvPr id="13" name="Rectangle 12">
            <a:extLst>
              <a:ext uri="{FF2B5EF4-FFF2-40B4-BE49-F238E27FC236}">
                <a16:creationId xmlns:a16="http://schemas.microsoft.com/office/drawing/2014/main" id="{C955E7FD-58E0-0D59-A9AD-C1D79A434BDE}"/>
              </a:ext>
            </a:extLst>
          </p:cNvPr>
          <p:cNvSpPr/>
          <p:nvPr/>
        </p:nvSpPr>
        <p:spPr>
          <a:xfrm>
            <a:off x="131197" y="6544249"/>
            <a:ext cx="2274073" cy="2582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sz="1200" b="1" dirty="0"/>
              <a:t>DPRR</a:t>
            </a:r>
          </a:p>
        </p:txBody>
      </p:sp>
    </p:spTree>
    <p:extLst>
      <p:ext uri="{BB962C8B-B14F-4D97-AF65-F5344CB8AC3E}">
        <p14:creationId xmlns:p14="http://schemas.microsoft.com/office/powerpoint/2010/main" val="325244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algn="ctr"/>
            <a:r>
              <a:rPr lang="en-US" dirty="0"/>
              <a:t> (Hidden)</a:t>
            </a:r>
          </a:p>
        </p:txBody>
      </p:sp>
    </p:spTree>
    <p:extLst>
      <p:ext uri="{BB962C8B-B14F-4D97-AF65-F5344CB8AC3E}">
        <p14:creationId xmlns:p14="http://schemas.microsoft.com/office/powerpoint/2010/main" val="2824280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 y="2443"/>
            <a:ext cx="9143047" cy="6868257"/>
          </a:xfrm>
          <a:prstGeom prst="rect">
            <a:avLst/>
          </a:prstGeom>
        </p:spPr>
      </p:pic>
      <p:sp>
        <p:nvSpPr>
          <p:cNvPr id="5" name="Content Placeholder 4"/>
          <p:cNvSpPr>
            <a:spLocks noGrp="1"/>
          </p:cNvSpPr>
          <p:nvPr>
            <p:ph idx="1"/>
          </p:nvPr>
        </p:nvSpPr>
        <p:spPr>
          <a:xfrm>
            <a:off x="1048327" y="2197879"/>
            <a:ext cx="5334000" cy="3003732"/>
          </a:xfrm>
        </p:spPr>
        <p:txBody>
          <a:bodyPr/>
          <a:lstStyle/>
          <a:p>
            <a:pPr>
              <a:spcBef>
                <a:spcPts val="600"/>
              </a:spcBef>
            </a:pPr>
            <a:r>
              <a:rPr lang="en-US" sz="2000" dirty="0">
                <a:ea typeface="Cambria" panose="02040503050406030204" pitchFamily="18" charset="0"/>
              </a:rPr>
              <a:t>Many service members who have reported having suicidal thoughts or had a suicide attempt since joining the military have indicated that they </a:t>
            </a:r>
            <a:r>
              <a:rPr lang="en-US" sz="2000" b="1" dirty="0">
                <a:ea typeface="Cambria" panose="02040503050406030204" pitchFamily="18" charset="0"/>
              </a:rPr>
              <a:t>did not </a:t>
            </a:r>
            <a:r>
              <a:rPr lang="en-US" sz="2000" dirty="0">
                <a:ea typeface="Cambria" panose="02040503050406030204" pitchFamily="18" charset="0"/>
              </a:rPr>
              <a:t>talk to anyone or seek help.</a:t>
            </a:r>
          </a:p>
        </p:txBody>
      </p:sp>
      <p:sp>
        <p:nvSpPr>
          <p:cNvPr id="12" name="Footer Placeholder 2"/>
          <p:cNvSpPr txBox="1">
            <a:spLocks/>
          </p:cNvSpPr>
          <p:nvPr/>
        </p:nvSpPr>
        <p:spPr>
          <a:xfrm>
            <a:off x="2967166" y="6532385"/>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6009640" y="3786888"/>
            <a:ext cx="2636520" cy="307777"/>
          </a:xfrm>
          <a:prstGeom prst="rect">
            <a:avLst/>
          </a:prstGeom>
        </p:spPr>
        <p:txBody>
          <a:bodyPr wrap="square">
            <a:spAutoFit/>
          </a:bodyPr>
          <a:lstStyle/>
          <a:p>
            <a:pPr lvl="0">
              <a:spcAft>
                <a:spcPts val="600"/>
              </a:spcAft>
              <a:defRPr/>
            </a:pPr>
            <a:endParaRPr lang="en-US" sz="1400" dirty="0"/>
          </a:p>
        </p:txBody>
      </p:sp>
      <p:sp>
        <p:nvSpPr>
          <p:cNvPr id="15" name="Rectangle 14">
            <a:extLst>
              <a:ext uri="{FF2B5EF4-FFF2-40B4-BE49-F238E27FC236}">
                <a16:creationId xmlns:a16="http://schemas.microsoft.com/office/drawing/2014/main" id="{92BF20F5-E176-4F40-B4BB-D8931849A102}"/>
              </a:ext>
            </a:extLst>
          </p:cNvPr>
          <p:cNvSpPr/>
          <p:nvPr/>
        </p:nvSpPr>
        <p:spPr>
          <a:xfrm>
            <a:off x="2763942" y="4094665"/>
            <a:ext cx="3209455" cy="1023197"/>
          </a:xfrm>
          <a:prstGeom prst="rect">
            <a:avLst/>
          </a:prstGeom>
          <a:solidFill>
            <a:schemeClr val="bg1"/>
          </a:solidFill>
          <a:ln>
            <a:solidFill>
              <a:srgbClr val="C2B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876162" y="4191763"/>
            <a:ext cx="3133478" cy="830997"/>
          </a:xfrm>
          <a:prstGeom prst="rect">
            <a:avLst/>
          </a:prstGeom>
        </p:spPr>
        <p:txBody>
          <a:bodyPr wrap="square">
            <a:spAutoFit/>
          </a:bodyPr>
          <a:lstStyle/>
          <a:p>
            <a:pPr lvl="0">
              <a:spcAft>
                <a:spcPts val="600"/>
              </a:spcAft>
              <a:defRPr/>
            </a:pPr>
            <a:r>
              <a:rPr lang="en-US" sz="1600" kern="0" dirty="0"/>
              <a:t>What are some reasons that might contribute to Soldiers not reaching out or seeking help?</a:t>
            </a:r>
            <a:endParaRPr lang="en-US" sz="1600"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665" y="3843692"/>
            <a:ext cx="512597" cy="512597"/>
          </a:xfrm>
          <a:prstGeom prst="rect">
            <a:avLst/>
          </a:prstGeom>
        </p:spPr>
      </p:pic>
      <p:sp>
        <p:nvSpPr>
          <p:cNvPr id="2" name="Rectangle 1">
            <a:extLst>
              <a:ext uri="{FF2B5EF4-FFF2-40B4-BE49-F238E27FC236}">
                <a16:creationId xmlns:a16="http://schemas.microsoft.com/office/drawing/2014/main" id="{25FE38E1-46F1-6C98-9A36-CE871AC9FECA}"/>
              </a:ext>
            </a:extLst>
          </p:cNvPr>
          <p:cNvSpPr/>
          <p:nvPr/>
        </p:nvSpPr>
        <p:spPr>
          <a:xfrm>
            <a:off x="-59267" y="-45093"/>
            <a:ext cx="9398000" cy="1318721"/>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CC270E1-0FA8-60BF-275C-2B8BA171D053}"/>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Concrete Experience</a:t>
            </a:r>
          </a:p>
        </p:txBody>
      </p:sp>
      <p:grpSp>
        <p:nvGrpSpPr>
          <p:cNvPr id="6" name="Group 5">
            <a:extLst>
              <a:ext uri="{FF2B5EF4-FFF2-40B4-BE49-F238E27FC236}">
                <a16:creationId xmlns:a16="http://schemas.microsoft.com/office/drawing/2014/main" id="{581B9A20-23FC-0D84-C101-7D55296B6C29}"/>
              </a:ext>
            </a:extLst>
          </p:cNvPr>
          <p:cNvGrpSpPr/>
          <p:nvPr/>
        </p:nvGrpSpPr>
        <p:grpSpPr>
          <a:xfrm>
            <a:off x="131197" y="430"/>
            <a:ext cx="9015516" cy="1060759"/>
            <a:chOff x="131197" y="430"/>
            <a:chExt cx="9015516" cy="1060759"/>
          </a:xfrm>
        </p:grpSpPr>
        <p:pic>
          <p:nvPicPr>
            <p:cNvPr id="8" name="Picture 7" descr="Logo&#10;&#10;Description automatically generated">
              <a:extLst>
                <a:ext uri="{FF2B5EF4-FFF2-40B4-BE49-F238E27FC236}">
                  <a16:creationId xmlns:a16="http://schemas.microsoft.com/office/drawing/2014/main" id="{EFA01355-731F-A4E0-4160-7D7C44081C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9" name="Picture 8" descr="Logo&#10;&#10;Description automatically generated">
              <a:extLst>
                <a:ext uri="{FF2B5EF4-FFF2-40B4-BE49-F238E27FC236}">
                  <a16:creationId xmlns:a16="http://schemas.microsoft.com/office/drawing/2014/main" id="{021B55D9-6CAA-CEC4-2E84-58059188C0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13" name="Picture 8">
            <a:extLst>
              <a:ext uri="{FF2B5EF4-FFF2-40B4-BE49-F238E27FC236}">
                <a16:creationId xmlns:a16="http://schemas.microsoft.com/office/drawing/2014/main" id="{4E7108EF-222B-8257-FD19-9A51EDC436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21667DA9-66A6-36CE-D724-2435A373B347}"/>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2</a:t>
            </a:r>
          </a:p>
        </p:txBody>
      </p:sp>
    </p:spTree>
    <p:extLst>
      <p:ext uri="{BB962C8B-B14F-4D97-AF65-F5344CB8AC3E}">
        <p14:creationId xmlns:p14="http://schemas.microsoft.com/office/powerpoint/2010/main" val="402915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3735167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9498"/>
            <a:ext cx="9144000" cy="5205983"/>
          </a:xfrm>
          <a:prstGeom prst="rect">
            <a:avLst/>
          </a:prstGeom>
        </p:spPr>
      </p:pic>
      <p:sp>
        <p:nvSpPr>
          <p:cNvPr id="10" name="Footer Placeholder 2"/>
          <p:cNvSpPr txBox="1">
            <a:spLocks/>
          </p:cNvSpPr>
          <p:nvPr/>
        </p:nvSpPr>
        <p:spPr>
          <a:xfrm>
            <a:off x="3117677" y="6527917"/>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p:cNvSpPr/>
          <p:nvPr/>
        </p:nvSpPr>
        <p:spPr>
          <a:xfrm>
            <a:off x="5146726" y="2740516"/>
            <a:ext cx="2711330" cy="1323439"/>
          </a:xfrm>
          <a:prstGeom prst="rect">
            <a:avLst/>
          </a:prstGeom>
        </p:spPr>
        <p:txBody>
          <a:bodyPr wrap="square">
            <a:spAutoFit/>
          </a:bodyPr>
          <a:lstStyle/>
          <a:p>
            <a:pPr marL="61635">
              <a:spcBef>
                <a:spcPts val="0"/>
              </a:spcBef>
              <a:spcAft>
                <a:spcPts val="582"/>
              </a:spcAft>
            </a:pPr>
            <a:r>
              <a:rPr lang="en-US" sz="1600" dirty="0">
                <a:solidFill>
                  <a:schemeClr val="bg1"/>
                </a:solidFill>
              </a:rPr>
              <a:t>To enhance Soldiers’ ability to recognize and fight stigma and build unit cohesion to help prevent suicide within their unit</a:t>
            </a:r>
          </a:p>
        </p:txBody>
      </p:sp>
      <p:sp>
        <p:nvSpPr>
          <p:cNvPr id="2" name="Rectangle 1">
            <a:extLst>
              <a:ext uri="{FF2B5EF4-FFF2-40B4-BE49-F238E27FC236}">
                <a16:creationId xmlns:a16="http://schemas.microsoft.com/office/drawing/2014/main" id="{56269DEB-8C44-29A6-6668-91445357FADE}"/>
              </a:ext>
            </a:extLst>
          </p:cNvPr>
          <p:cNvSpPr/>
          <p:nvPr/>
        </p:nvSpPr>
        <p:spPr>
          <a:xfrm>
            <a:off x="-59267" y="-45092"/>
            <a:ext cx="9398000" cy="1314590"/>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C502BCBD-8467-B502-74E6-2E5CD71E3CC0}"/>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Training Purpose</a:t>
            </a:r>
          </a:p>
        </p:txBody>
      </p:sp>
      <p:grpSp>
        <p:nvGrpSpPr>
          <p:cNvPr id="5" name="Group 4">
            <a:extLst>
              <a:ext uri="{FF2B5EF4-FFF2-40B4-BE49-F238E27FC236}">
                <a16:creationId xmlns:a16="http://schemas.microsoft.com/office/drawing/2014/main" id="{747E7514-50A9-765B-EDD2-A2496071E6FB}"/>
              </a:ext>
            </a:extLst>
          </p:cNvPr>
          <p:cNvGrpSpPr/>
          <p:nvPr/>
        </p:nvGrpSpPr>
        <p:grpSpPr>
          <a:xfrm>
            <a:off x="131197" y="430"/>
            <a:ext cx="9015516" cy="1060759"/>
            <a:chOff x="131197" y="430"/>
            <a:chExt cx="9015516" cy="1060759"/>
          </a:xfrm>
        </p:grpSpPr>
        <p:pic>
          <p:nvPicPr>
            <p:cNvPr id="6" name="Picture 5" descr="Logo&#10;&#10;Description automatically generated">
              <a:extLst>
                <a:ext uri="{FF2B5EF4-FFF2-40B4-BE49-F238E27FC236}">
                  <a16:creationId xmlns:a16="http://schemas.microsoft.com/office/drawing/2014/main" id="{97B1DB24-B6E3-1B10-B665-36EDE78D0D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7" name="Picture 6" descr="Logo&#10;&#10;Description automatically generated">
              <a:extLst>
                <a:ext uri="{FF2B5EF4-FFF2-40B4-BE49-F238E27FC236}">
                  <a16:creationId xmlns:a16="http://schemas.microsoft.com/office/drawing/2014/main" id="{9A8480D4-A10D-F216-6560-82FFD6696C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8" name="Picture 8">
            <a:extLst>
              <a:ext uri="{FF2B5EF4-FFF2-40B4-BE49-F238E27FC236}">
                <a16:creationId xmlns:a16="http://schemas.microsoft.com/office/drawing/2014/main" id="{D0538DAA-0346-9A50-CF30-0FB4CDCFC5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824AF96A-7D63-4897-2C7D-31AA8C67A37A}"/>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3</a:t>
            </a:r>
          </a:p>
        </p:txBody>
      </p:sp>
    </p:spTree>
    <p:extLst>
      <p:ext uri="{BB962C8B-B14F-4D97-AF65-F5344CB8AC3E}">
        <p14:creationId xmlns:p14="http://schemas.microsoft.com/office/powerpoint/2010/main" val="3268606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algn="ctr"/>
            <a:r>
              <a:rPr lang="en-US" dirty="0"/>
              <a:t> (Hidden)</a:t>
            </a:r>
          </a:p>
        </p:txBody>
      </p:sp>
    </p:spTree>
    <p:extLst>
      <p:ext uri="{BB962C8B-B14F-4D97-AF65-F5344CB8AC3E}">
        <p14:creationId xmlns:p14="http://schemas.microsoft.com/office/powerpoint/2010/main" val="795878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6" y="2762033"/>
            <a:ext cx="8711150" cy="3029167"/>
          </a:xfrm>
          <a:prstGeom prst="rect">
            <a:avLst/>
          </a:prstGeom>
        </p:spPr>
      </p:pic>
      <p:sp>
        <p:nvSpPr>
          <p:cNvPr id="12" name="Footer Placeholder 2"/>
          <p:cNvSpPr txBox="1">
            <a:spLocks/>
          </p:cNvSpPr>
          <p:nvPr/>
        </p:nvSpPr>
        <p:spPr>
          <a:xfrm>
            <a:off x="2967166" y="6532385"/>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p:cNvSpPr/>
          <p:nvPr/>
        </p:nvSpPr>
        <p:spPr>
          <a:xfrm>
            <a:off x="1107329" y="1521064"/>
            <a:ext cx="6805773" cy="1200329"/>
          </a:xfrm>
          <a:prstGeom prst="rect">
            <a:avLst/>
          </a:prstGeom>
        </p:spPr>
        <p:txBody>
          <a:bodyPr wrap="square">
            <a:spAutoFit/>
          </a:bodyPr>
          <a:lstStyle/>
          <a:p>
            <a:pPr lvl="0" algn="ctr">
              <a:defRPr/>
            </a:pPr>
            <a:r>
              <a:rPr lang="en-US" dirty="0">
                <a:solidFill>
                  <a:schemeClr val="dk1"/>
                </a:solidFill>
                <a:latin typeface="Arial" panose="020B0604020202020204" pitchFamily="34" charset="0"/>
                <a:cs typeface="Arial" panose="020B0604020202020204" pitchFamily="34" charset="0"/>
              </a:rPr>
              <a:t>Stigma is the </a:t>
            </a:r>
            <a:r>
              <a:rPr lang="en-US" b="1" dirty="0">
                <a:solidFill>
                  <a:schemeClr val="dk1"/>
                </a:solidFill>
                <a:latin typeface="Arial" panose="020B0604020202020204" pitchFamily="34" charset="0"/>
                <a:cs typeface="Arial" panose="020B0604020202020204" pitchFamily="34" charset="0"/>
              </a:rPr>
              <a:t>negative attitude </a:t>
            </a:r>
            <a:r>
              <a:rPr lang="en-US" dirty="0">
                <a:solidFill>
                  <a:schemeClr val="dk1"/>
                </a:solidFill>
                <a:latin typeface="Arial" panose="020B0604020202020204" pitchFamily="34" charset="0"/>
                <a:cs typeface="Arial" panose="020B0604020202020204" pitchFamily="34" charset="0"/>
              </a:rPr>
              <a:t>toward people or ideas </a:t>
            </a:r>
            <a:r>
              <a:rPr lang="en-US" b="1" dirty="0">
                <a:solidFill>
                  <a:schemeClr val="dk1"/>
                </a:solidFill>
                <a:latin typeface="Arial" panose="020B0604020202020204" pitchFamily="34" charset="0"/>
                <a:cs typeface="Arial" panose="020B0604020202020204" pitchFamily="34" charset="0"/>
              </a:rPr>
              <a:t>based on certain characteristics</a:t>
            </a:r>
            <a:r>
              <a:rPr lang="en-US" dirty="0">
                <a:solidFill>
                  <a:schemeClr val="dk1"/>
                </a:solidFill>
                <a:latin typeface="Arial" panose="020B0604020202020204" pitchFamily="34" charset="0"/>
                <a:cs typeface="Arial" panose="020B0604020202020204" pitchFamily="34" charset="0"/>
              </a:rPr>
              <a:t> such as one’s mental or physical health or social attributes </a:t>
            </a:r>
            <a:r>
              <a:rPr lang="en-US" b="1" dirty="0">
                <a:solidFill>
                  <a:schemeClr val="dk1"/>
                </a:solidFill>
                <a:latin typeface="Arial" panose="020B0604020202020204" pitchFamily="34" charset="0"/>
                <a:cs typeface="Arial" panose="020B0604020202020204" pitchFamily="34" charset="0"/>
              </a:rPr>
              <a:t>that might distinguish them from others</a:t>
            </a:r>
            <a:r>
              <a:rPr lang="en-US" dirty="0">
                <a:solidFill>
                  <a:schemeClr val="dk1"/>
                </a:solidFill>
                <a:latin typeface="Arial" panose="020B0604020202020204" pitchFamily="34" charset="0"/>
                <a:cs typeface="Arial" panose="020B0604020202020204" pitchFamily="34" charset="0"/>
              </a:rPr>
              <a:t> in the group.</a:t>
            </a:r>
          </a:p>
        </p:txBody>
      </p:sp>
      <p:sp>
        <p:nvSpPr>
          <p:cNvPr id="16" name="TextBox 15"/>
          <p:cNvSpPr txBox="1"/>
          <p:nvPr/>
        </p:nvSpPr>
        <p:spPr>
          <a:xfrm>
            <a:off x="1366299" y="4332688"/>
            <a:ext cx="2714877" cy="830997"/>
          </a:xfrm>
          <a:prstGeom prst="rect">
            <a:avLst/>
          </a:prstGeom>
          <a:noFill/>
        </p:spPr>
        <p:txBody>
          <a:bodyPr wrap="square" rtlCol="0">
            <a:spAutoFit/>
          </a:bodyPr>
          <a:lstStyle/>
          <a:p>
            <a:pPr algn="ctr"/>
            <a:r>
              <a:rPr lang="en-US" sz="1600" dirty="0">
                <a:solidFill>
                  <a:schemeClr val="bg1"/>
                </a:solidFill>
              </a:rPr>
              <a:t>Negative or discriminatory attitudes </a:t>
            </a:r>
            <a:r>
              <a:rPr lang="en-US" sz="1600" u="sng" dirty="0">
                <a:solidFill>
                  <a:schemeClr val="bg1"/>
                </a:solidFill>
              </a:rPr>
              <a:t>others</a:t>
            </a:r>
            <a:r>
              <a:rPr lang="en-US" sz="1600" dirty="0">
                <a:solidFill>
                  <a:schemeClr val="bg1"/>
                </a:solidFill>
              </a:rPr>
              <a:t> hold about certain behaviors or traits</a:t>
            </a:r>
          </a:p>
        </p:txBody>
      </p:sp>
      <p:sp>
        <p:nvSpPr>
          <p:cNvPr id="17" name="TextBox 16"/>
          <p:cNvSpPr txBox="1"/>
          <p:nvPr/>
        </p:nvSpPr>
        <p:spPr>
          <a:xfrm>
            <a:off x="5153091" y="4076810"/>
            <a:ext cx="2714877" cy="1569660"/>
          </a:xfrm>
          <a:prstGeom prst="rect">
            <a:avLst/>
          </a:prstGeom>
          <a:noFill/>
        </p:spPr>
        <p:txBody>
          <a:bodyPr wrap="square" rtlCol="0">
            <a:spAutoFit/>
          </a:bodyPr>
          <a:lstStyle/>
          <a:p>
            <a:pPr algn="ctr"/>
            <a:endParaRPr lang="en-US" sz="1600" dirty="0">
              <a:solidFill>
                <a:schemeClr val="bg2"/>
              </a:solidFill>
            </a:endParaRPr>
          </a:p>
          <a:p>
            <a:pPr algn="ctr"/>
            <a:r>
              <a:rPr lang="en-US" sz="1600" dirty="0">
                <a:solidFill>
                  <a:schemeClr val="bg2"/>
                </a:solidFill>
              </a:rPr>
              <a:t>Negative attitudes about certain behaviors or traits have been internalized; the person adopts a negative view of </a:t>
            </a:r>
            <a:r>
              <a:rPr lang="en-US" sz="1600" u="sng" dirty="0">
                <a:solidFill>
                  <a:schemeClr val="bg2"/>
                </a:solidFill>
              </a:rPr>
              <a:t>themselves</a:t>
            </a:r>
          </a:p>
        </p:txBody>
      </p:sp>
      <p:sp>
        <p:nvSpPr>
          <p:cNvPr id="18" name="TextBox 17"/>
          <p:cNvSpPr txBox="1"/>
          <p:nvPr/>
        </p:nvSpPr>
        <p:spPr>
          <a:xfrm>
            <a:off x="1017367" y="3814592"/>
            <a:ext cx="3410830" cy="369332"/>
          </a:xfrm>
          <a:prstGeom prst="rect">
            <a:avLst/>
          </a:prstGeom>
          <a:noFill/>
        </p:spPr>
        <p:txBody>
          <a:bodyPr wrap="square" rtlCol="0">
            <a:spAutoFit/>
          </a:bodyPr>
          <a:lstStyle/>
          <a:p>
            <a:pPr algn="ctr"/>
            <a:r>
              <a:rPr lang="en-US" b="1" dirty="0">
                <a:solidFill>
                  <a:schemeClr val="bg1"/>
                </a:solidFill>
              </a:rPr>
              <a:t>Public stigma</a:t>
            </a:r>
          </a:p>
        </p:txBody>
      </p:sp>
      <p:sp>
        <p:nvSpPr>
          <p:cNvPr id="19" name="TextBox 18"/>
          <p:cNvSpPr txBox="1"/>
          <p:nvPr/>
        </p:nvSpPr>
        <p:spPr>
          <a:xfrm>
            <a:off x="4831080" y="3808969"/>
            <a:ext cx="3428999" cy="369332"/>
          </a:xfrm>
          <a:prstGeom prst="rect">
            <a:avLst/>
          </a:prstGeom>
          <a:noFill/>
        </p:spPr>
        <p:txBody>
          <a:bodyPr wrap="square" rtlCol="0">
            <a:spAutoFit/>
          </a:bodyPr>
          <a:lstStyle/>
          <a:p>
            <a:pPr algn="ctr"/>
            <a:r>
              <a:rPr lang="en-US" b="1" dirty="0">
                <a:solidFill>
                  <a:schemeClr val="bg1"/>
                </a:solidFill>
              </a:rPr>
              <a:t>Self-stigma</a:t>
            </a:r>
            <a:endParaRPr lang="en-US" dirty="0">
              <a:solidFill>
                <a:schemeClr val="bg1"/>
              </a:solidFill>
            </a:endParaRPr>
          </a:p>
        </p:txBody>
      </p:sp>
      <p:cxnSp>
        <p:nvCxnSpPr>
          <p:cNvPr id="20" name="Straight Connector 19"/>
          <p:cNvCxnSpPr/>
          <p:nvPr/>
        </p:nvCxnSpPr>
        <p:spPr>
          <a:xfrm>
            <a:off x="1390295" y="4276616"/>
            <a:ext cx="26541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53091" y="4276616"/>
            <a:ext cx="2714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B76955D-0125-8FD4-2052-D3D8BDF42EEA}"/>
              </a:ext>
            </a:extLst>
          </p:cNvPr>
          <p:cNvSpPr/>
          <p:nvPr/>
        </p:nvSpPr>
        <p:spPr>
          <a:xfrm>
            <a:off x="-59267" y="-45092"/>
            <a:ext cx="9398000" cy="1253406"/>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192BA20-0B45-0AFF-F78E-E5A38D39980C}"/>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What is Stigma?</a:t>
            </a:r>
          </a:p>
        </p:txBody>
      </p:sp>
      <p:grpSp>
        <p:nvGrpSpPr>
          <p:cNvPr id="5" name="Group 4">
            <a:extLst>
              <a:ext uri="{FF2B5EF4-FFF2-40B4-BE49-F238E27FC236}">
                <a16:creationId xmlns:a16="http://schemas.microsoft.com/office/drawing/2014/main" id="{D0757228-4E0F-66AF-5470-D5FDE84F7AB8}"/>
              </a:ext>
            </a:extLst>
          </p:cNvPr>
          <p:cNvGrpSpPr/>
          <p:nvPr/>
        </p:nvGrpSpPr>
        <p:grpSpPr>
          <a:xfrm>
            <a:off x="131197" y="430"/>
            <a:ext cx="9015516" cy="1060759"/>
            <a:chOff x="131197" y="430"/>
            <a:chExt cx="9015516" cy="1060759"/>
          </a:xfrm>
        </p:grpSpPr>
        <p:pic>
          <p:nvPicPr>
            <p:cNvPr id="6" name="Picture 5" descr="Logo&#10;&#10;Description automatically generated">
              <a:extLst>
                <a:ext uri="{FF2B5EF4-FFF2-40B4-BE49-F238E27FC236}">
                  <a16:creationId xmlns:a16="http://schemas.microsoft.com/office/drawing/2014/main" id="{A6F8D666-7FF5-90D6-F44A-183D12C828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7" name="Picture 6" descr="Logo&#10;&#10;Description automatically generated">
              <a:extLst>
                <a:ext uri="{FF2B5EF4-FFF2-40B4-BE49-F238E27FC236}">
                  <a16:creationId xmlns:a16="http://schemas.microsoft.com/office/drawing/2014/main" id="{03C03E0D-4A3A-F987-6FF4-D9ABFF63D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8" name="Picture 8">
            <a:extLst>
              <a:ext uri="{FF2B5EF4-FFF2-40B4-BE49-F238E27FC236}">
                <a16:creationId xmlns:a16="http://schemas.microsoft.com/office/drawing/2014/main" id="{375FE373-42A7-4C73-0FDA-2EB728153A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A26627AF-6A51-7CF1-FD7B-473953BF4432}"/>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4</a:t>
            </a:r>
          </a:p>
        </p:txBody>
      </p:sp>
    </p:spTree>
    <p:extLst>
      <p:ext uri="{BB962C8B-B14F-4D97-AF65-F5344CB8AC3E}">
        <p14:creationId xmlns:p14="http://schemas.microsoft.com/office/powerpoint/2010/main" val="214100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103568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253592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63" y="15240"/>
            <a:ext cx="9129393" cy="6858000"/>
          </a:xfrm>
          <a:prstGeom prst="rect">
            <a:avLst/>
          </a:prstGeom>
        </p:spPr>
      </p:pic>
      <p:sp>
        <p:nvSpPr>
          <p:cNvPr id="12" name="Footer Placeholder 2"/>
          <p:cNvSpPr txBox="1">
            <a:spLocks/>
          </p:cNvSpPr>
          <p:nvPr/>
        </p:nvSpPr>
        <p:spPr>
          <a:xfrm>
            <a:off x="2963804" y="6539330"/>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TextBox 32"/>
          <p:cNvSpPr txBox="1"/>
          <p:nvPr/>
        </p:nvSpPr>
        <p:spPr>
          <a:xfrm>
            <a:off x="2133600" y="2323432"/>
            <a:ext cx="5966546" cy="646331"/>
          </a:xfrm>
          <a:prstGeom prst="rect">
            <a:avLst/>
          </a:prstGeom>
          <a:noFill/>
        </p:spPr>
        <p:txBody>
          <a:bodyPr wrap="square" rtlCol="0">
            <a:spAutoFit/>
          </a:bodyPr>
          <a:lstStyle/>
          <a:p>
            <a:pPr lvl="0" defTabSz="914400" eaLnBrk="0" fontAlgn="base" hangingPunct="0">
              <a:spcBef>
                <a:spcPts val="600"/>
              </a:spcBef>
              <a:defRPr/>
            </a:pPr>
            <a:r>
              <a:rPr lang="en-US" dirty="0">
                <a:latin typeface="Arial" panose="020B0604020202020204" pitchFamily="34" charset="0"/>
                <a:cs typeface="Arial" panose="020B0604020202020204" pitchFamily="34" charset="0"/>
              </a:rPr>
              <a:t>How might the derogatory use of a </a:t>
            </a:r>
            <a:r>
              <a:rPr lang="en-US" b="1" dirty="0">
                <a:latin typeface="Arial" panose="020B0604020202020204" pitchFamily="34" charset="0"/>
                <a:cs typeface="Arial" panose="020B0604020202020204" pitchFamily="34" charset="0"/>
              </a:rPr>
              <a:t>slang term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label</a:t>
            </a:r>
            <a:r>
              <a:rPr lang="en-US" dirty="0">
                <a:latin typeface="Arial" panose="020B0604020202020204" pitchFamily="34" charset="0"/>
                <a:cs typeface="Arial" panose="020B0604020202020204" pitchFamily="34" charset="0"/>
              </a:rPr>
              <a:t> impact individual Soldiers and the unit as a whole?</a:t>
            </a:r>
          </a:p>
        </p:txBody>
      </p:sp>
      <p:sp>
        <p:nvSpPr>
          <p:cNvPr id="2" name="Rectangle 1"/>
          <p:cNvSpPr/>
          <p:nvPr/>
        </p:nvSpPr>
        <p:spPr>
          <a:xfrm>
            <a:off x="2431906" y="3076837"/>
            <a:ext cx="5668240" cy="2369880"/>
          </a:xfrm>
          <a:prstGeom prst="rect">
            <a:avLst/>
          </a:prstGeom>
        </p:spPr>
        <p:txBody>
          <a:bodyPr wrap="square">
            <a:spAutoFit/>
          </a:bodyPr>
          <a:lstStyle/>
          <a:p>
            <a:pPr marL="285750" lvl="0" indent="-285750" defTabSz="914400" eaLnBrk="0" fontAlgn="base" hangingPunct="0">
              <a:spcBef>
                <a:spcPts val="600"/>
              </a:spcBef>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Stigma undermines a unit’s culture of trust, which degrades unit cohesion and reduces operational effectiveness</a:t>
            </a:r>
          </a:p>
          <a:p>
            <a:pPr marL="285750" indent="-285750" defTabSz="914400" eaLnBrk="0" fontAlgn="base" hangingPunct="0">
              <a:spcBef>
                <a:spcPts val="600"/>
              </a:spcBef>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Stigma is one of the main barriers for people getting the help and support they need when facing life challenges</a:t>
            </a:r>
          </a:p>
          <a:p>
            <a:pPr marL="285750" indent="-285750" defTabSz="914400" eaLnBrk="0" fontAlgn="base" hangingPunct="0">
              <a:spcBef>
                <a:spcPts val="600"/>
              </a:spcBef>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Not seeking help early – or at all – can increase a Soldier’s risk for crisis, and subsequently contributes to a greater risk for suicidal thinking and behaviors</a:t>
            </a:r>
          </a:p>
        </p:txBody>
      </p:sp>
      <p:sp>
        <p:nvSpPr>
          <p:cNvPr id="3" name="Rectangle 2">
            <a:extLst>
              <a:ext uri="{FF2B5EF4-FFF2-40B4-BE49-F238E27FC236}">
                <a16:creationId xmlns:a16="http://schemas.microsoft.com/office/drawing/2014/main" id="{09DBA3E4-ECAF-2067-0267-1784B141E225}"/>
              </a:ext>
            </a:extLst>
          </p:cNvPr>
          <p:cNvSpPr/>
          <p:nvPr/>
        </p:nvSpPr>
        <p:spPr>
          <a:xfrm>
            <a:off x="-59267" y="-45093"/>
            <a:ext cx="9398000" cy="1590863"/>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8F2834EE-527E-CA12-1E31-548ECEE43267}"/>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Impact of Stigma</a:t>
            </a:r>
          </a:p>
        </p:txBody>
      </p:sp>
      <p:grpSp>
        <p:nvGrpSpPr>
          <p:cNvPr id="6" name="Group 5">
            <a:extLst>
              <a:ext uri="{FF2B5EF4-FFF2-40B4-BE49-F238E27FC236}">
                <a16:creationId xmlns:a16="http://schemas.microsoft.com/office/drawing/2014/main" id="{69E896B8-BAC4-6751-AD9B-654BAE876E9B}"/>
              </a:ext>
            </a:extLst>
          </p:cNvPr>
          <p:cNvGrpSpPr/>
          <p:nvPr/>
        </p:nvGrpSpPr>
        <p:grpSpPr>
          <a:xfrm>
            <a:off x="131197" y="430"/>
            <a:ext cx="9015516" cy="1060759"/>
            <a:chOff x="131197" y="430"/>
            <a:chExt cx="9015516" cy="1060759"/>
          </a:xfrm>
        </p:grpSpPr>
        <p:pic>
          <p:nvPicPr>
            <p:cNvPr id="8" name="Picture 7" descr="Logo&#10;&#10;Description automatically generated">
              <a:extLst>
                <a:ext uri="{FF2B5EF4-FFF2-40B4-BE49-F238E27FC236}">
                  <a16:creationId xmlns:a16="http://schemas.microsoft.com/office/drawing/2014/main" id="{E654544F-E518-6260-B90A-C78DBB15A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9" name="Picture 8" descr="Logo&#10;&#10;Description automatically generated">
              <a:extLst>
                <a:ext uri="{FF2B5EF4-FFF2-40B4-BE49-F238E27FC236}">
                  <a16:creationId xmlns:a16="http://schemas.microsoft.com/office/drawing/2014/main" id="{D1502598-4349-7D6D-2365-65520CD5E5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10" name="Picture 8">
            <a:extLst>
              <a:ext uri="{FF2B5EF4-FFF2-40B4-BE49-F238E27FC236}">
                <a16:creationId xmlns:a16="http://schemas.microsoft.com/office/drawing/2014/main" id="{2092B839-2953-4558-D8F9-04412A5368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3299719F-D6C6-6819-E3F8-C364C25DD748}"/>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5</a:t>
            </a:r>
          </a:p>
        </p:txBody>
      </p:sp>
    </p:spTree>
    <p:extLst>
      <p:ext uri="{BB962C8B-B14F-4D97-AF65-F5344CB8AC3E}">
        <p14:creationId xmlns:p14="http://schemas.microsoft.com/office/powerpoint/2010/main" val="368656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277616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txBox="1">
            <a:spLocks/>
          </p:cNvSpPr>
          <p:nvPr/>
        </p:nvSpPr>
        <p:spPr>
          <a:xfrm>
            <a:off x="2963804" y="6539330"/>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nvGrpSpPr>
          <p:cNvPr id="36" name="Group 35"/>
          <p:cNvGrpSpPr/>
          <p:nvPr/>
        </p:nvGrpSpPr>
        <p:grpSpPr>
          <a:xfrm>
            <a:off x="0" y="2217428"/>
            <a:ext cx="7541730" cy="4245757"/>
            <a:chOff x="1" y="2293573"/>
            <a:chExt cx="7541730" cy="4245757"/>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93573"/>
              <a:ext cx="7541730" cy="4245757"/>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573" y="5187264"/>
              <a:ext cx="736097" cy="704994"/>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9339" y="3572397"/>
              <a:ext cx="773657" cy="740967"/>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7974" y="3285401"/>
              <a:ext cx="892736" cy="904504"/>
            </a:xfrm>
            <a:prstGeom prst="rect">
              <a:avLst/>
            </a:prstGeom>
          </p:spPr>
        </p:pic>
        <p:sp>
          <p:nvSpPr>
            <p:cNvPr id="33" name="Rectangle 32"/>
            <p:cNvSpPr/>
            <p:nvPr/>
          </p:nvSpPr>
          <p:spPr>
            <a:xfrm rot="3592984">
              <a:off x="2788853" y="3860408"/>
              <a:ext cx="627095" cy="246221"/>
            </a:xfrm>
            <a:prstGeom prst="rect">
              <a:avLst/>
            </a:prstGeom>
          </p:spPr>
          <p:txBody>
            <a:bodyPr wrap="none">
              <a:spAutoFit/>
            </a:bodyPr>
            <a:lstStyle/>
            <a:p>
              <a:pPr lvl="0"/>
              <a:r>
                <a:rPr lang="en-US" sz="1000" b="1" dirty="0">
                  <a:solidFill>
                    <a:schemeClr val="bg1"/>
                  </a:solidFill>
                </a:rPr>
                <a:t>LEARN</a:t>
              </a:r>
            </a:p>
          </p:txBody>
        </p:sp>
        <p:sp>
          <p:nvSpPr>
            <p:cNvPr id="34" name="Rectangle 33"/>
            <p:cNvSpPr/>
            <p:nvPr/>
          </p:nvSpPr>
          <p:spPr>
            <a:xfrm rot="17934860">
              <a:off x="1368297" y="4047745"/>
              <a:ext cx="982961" cy="246221"/>
            </a:xfrm>
            <a:prstGeom prst="rect">
              <a:avLst/>
            </a:prstGeom>
          </p:spPr>
          <p:txBody>
            <a:bodyPr wrap="none">
              <a:spAutoFit/>
            </a:bodyPr>
            <a:lstStyle/>
            <a:p>
              <a:pPr lvl="0"/>
              <a:r>
                <a:rPr lang="en-US" sz="1000" b="1" dirty="0">
                  <a:solidFill>
                    <a:schemeClr val="bg1"/>
                  </a:solidFill>
                </a:rPr>
                <a:t>CHALLENGE</a:t>
              </a:r>
              <a:endParaRPr lang="en-US" sz="1000" dirty="0">
                <a:solidFill>
                  <a:schemeClr val="bg1"/>
                </a:solidFill>
              </a:endParaRPr>
            </a:p>
          </p:txBody>
        </p:sp>
        <p:sp>
          <p:nvSpPr>
            <p:cNvPr id="35" name="Rectangle 34"/>
            <p:cNvSpPr/>
            <p:nvPr/>
          </p:nvSpPr>
          <p:spPr>
            <a:xfrm>
              <a:off x="2172269" y="5035057"/>
              <a:ext cx="819455" cy="246221"/>
            </a:xfrm>
            <a:prstGeom prst="rect">
              <a:avLst/>
            </a:prstGeom>
          </p:spPr>
          <p:txBody>
            <a:bodyPr wrap="none">
              <a:spAutoFit/>
            </a:bodyPr>
            <a:lstStyle/>
            <a:p>
              <a:pPr lvl="0"/>
              <a:r>
                <a:rPr lang="en-US" sz="1000" b="1" dirty="0">
                  <a:solidFill>
                    <a:schemeClr val="bg1"/>
                  </a:solidFill>
                </a:rPr>
                <a:t>CONNECT</a:t>
              </a:r>
            </a:p>
          </p:txBody>
        </p:sp>
      </p:grpSp>
      <p:sp>
        <p:nvSpPr>
          <p:cNvPr id="9" name="Rectangle 8"/>
          <p:cNvSpPr/>
          <p:nvPr/>
        </p:nvSpPr>
        <p:spPr>
          <a:xfrm>
            <a:off x="1428750" y="1454570"/>
            <a:ext cx="6216650" cy="923330"/>
          </a:xfrm>
          <a:prstGeom prst="rect">
            <a:avLst/>
          </a:prstGeom>
        </p:spPr>
        <p:txBody>
          <a:bodyPr wrap="square">
            <a:spAutoFit/>
          </a:bodyPr>
          <a:lstStyle/>
          <a:p>
            <a:pPr lvl="0" defTabSz="914400" eaLnBrk="0" fontAlgn="base" hangingPunct="0">
              <a:spcBef>
                <a:spcPts val="1200"/>
              </a:spcBef>
              <a:spcAft>
                <a:spcPct val="0"/>
              </a:spcAft>
              <a:defRPr/>
            </a:pPr>
            <a:r>
              <a:rPr lang="en-US" dirty="0">
                <a:latin typeface="Arial" panose="020B0604020202020204" pitchFamily="34" charset="0"/>
                <a:cs typeface="Arial" panose="020B0604020202020204" pitchFamily="34" charset="0"/>
              </a:rPr>
              <a:t>Soldiers reporting unit climates supportive of mental health are more likely to talk about their problems with fellow Soldiers and to seek help from behavioral health. </a:t>
            </a:r>
          </a:p>
        </p:txBody>
      </p:sp>
      <p:sp>
        <p:nvSpPr>
          <p:cNvPr id="29" name="Rectangle 28">
            <a:extLst>
              <a:ext uri="{FF2B5EF4-FFF2-40B4-BE49-F238E27FC236}">
                <a16:creationId xmlns:a16="http://schemas.microsoft.com/office/drawing/2014/main" id="{92BF20F5-E176-4F40-B4BB-D8931849A102}"/>
              </a:ext>
            </a:extLst>
          </p:cNvPr>
          <p:cNvSpPr/>
          <p:nvPr/>
        </p:nvSpPr>
        <p:spPr>
          <a:xfrm>
            <a:off x="4507506" y="3604972"/>
            <a:ext cx="3592640" cy="984009"/>
          </a:xfrm>
          <a:prstGeom prst="rect">
            <a:avLst/>
          </a:prstGeom>
          <a:solidFill>
            <a:schemeClr val="bg1"/>
          </a:solidFill>
          <a:ln>
            <a:solidFill>
              <a:srgbClr val="C2B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614908" y="3672405"/>
            <a:ext cx="3401332" cy="830997"/>
          </a:xfrm>
          <a:prstGeom prst="rect">
            <a:avLst/>
          </a:prstGeom>
        </p:spPr>
        <p:txBody>
          <a:bodyPr wrap="square">
            <a:spAutoFit/>
          </a:bodyPr>
          <a:lstStyle/>
          <a:p>
            <a:pPr defTabSz="914400" eaLnBrk="0" fontAlgn="base" hangingPunct="0">
              <a:spcBef>
                <a:spcPts val="1200"/>
              </a:spcBef>
              <a:spcAft>
                <a:spcPct val="0"/>
              </a:spcAft>
              <a:defRPr/>
            </a:pPr>
            <a:r>
              <a:rPr lang="en-US" sz="1600" kern="0" dirty="0">
                <a:latin typeface="Arial" panose="020B0604020202020204" pitchFamily="34" charset="0"/>
                <a:cs typeface="Arial" panose="020B0604020202020204" pitchFamily="34" charset="0"/>
              </a:rPr>
              <a:t>How have you seen other people in the Army or society at large fight against stigma?</a:t>
            </a:r>
            <a:r>
              <a:rPr lang="en-US" sz="1600" dirty="0">
                <a:latin typeface="Arial" panose="020B0604020202020204" pitchFamily="34" charset="0"/>
                <a:cs typeface="Arial" panose="020B0604020202020204" pitchFamily="34" charset="0"/>
              </a:rPr>
              <a:t> </a:t>
            </a:r>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3229" y="3353999"/>
            <a:ext cx="512597" cy="512597"/>
          </a:xfrm>
          <a:prstGeom prst="rect">
            <a:avLst/>
          </a:prstGeom>
        </p:spPr>
      </p:pic>
      <p:sp>
        <p:nvSpPr>
          <p:cNvPr id="2" name="Rectangle 1">
            <a:extLst>
              <a:ext uri="{FF2B5EF4-FFF2-40B4-BE49-F238E27FC236}">
                <a16:creationId xmlns:a16="http://schemas.microsoft.com/office/drawing/2014/main" id="{352B6789-C684-312E-BF00-31595F60CFEE}"/>
              </a:ext>
            </a:extLst>
          </p:cNvPr>
          <p:cNvSpPr/>
          <p:nvPr/>
        </p:nvSpPr>
        <p:spPr>
          <a:xfrm>
            <a:off x="-59267" y="-45092"/>
            <a:ext cx="9398000" cy="1253406"/>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4F53E50-A1A4-62BE-0506-0BCA1445838B}"/>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Fighting Stigma</a:t>
            </a:r>
          </a:p>
        </p:txBody>
      </p:sp>
      <p:grpSp>
        <p:nvGrpSpPr>
          <p:cNvPr id="5" name="Group 4">
            <a:extLst>
              <a:ext uri="{FF2B5EF4-FFF2-40B4-BE49-F238E27FC236}">
                <a16:creationId xmlns:a16="http://schemas.microsoft.com/office/drawing/2014/main" id="{819139F2-B5D8-72D6-02CC-A448A505BFEB}"/>
              </a:ext>
            </a:extLst>
          </p:cNvPr>
          <p:cNvGrpSpPr/>
          <p:nvPr/>
        </p:nvGrpSpPr>
        <p:grpSpPr>
          <a:xfrm>
            <a:off x="131197" y="430"/>
            <a:ext cx="9015516" cy="1060759"/>
            <a:chOff x="131197" y="430"/>
            <a:chExt cx="9015516" cy="1060759"/>
          </a:xfrm>
        </p:grpSpPr>
        <p:pic>
          <p:nvPicPr>
            <p:cNvPr id="6" name="Picture 5" descr="Logo&#10;&#10;Description automatically generated">
              <a:extLst>
                <a:ext uri="{FF2B5EF4-FFF2-40B4-BE49-F238E27FC236}">
                  <a16:creationId xmlns:a16="http://schemas.microsoft.com/office/drawing/2014/main" id="{B1C41F40-6C47-74D2-5CCC-179076E561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8" name="Picture 7" descr="Logo&#10;&#10;Description automatically generated">
              <a:extLst>
                <a:ext uri="{FF2B5EF4-FFF2-40B4-BE49-F238E27FC236}">
                  <a16:creationId xmlns:a16="http://schemas.microsoft.com/office/drawing/2014/main" id="{37C23DDE-C60D-F2CB-85D5-14745AD5D1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10" name="Picture 8">
            <a:extLst>
              <a:ext uri="{FF2B5EF4-FFF2-40B4-BE49-F238E27FC236}">
                <a16:creationId xmlns:a16="http://schemas.microsoft.com/office/drawing/2014/main" id="{00608BBF-5BA7-F525-B4CC-84B1A988C3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CA3C6E0C-8CE1-8A73-ED3C-CCA19805D4F8}"/>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6</a:t>
            </a:r>
          </a:p>
        </p:txBody>
      </p:sp>
    </p:spTree>
    <p:extLst>
      <p:ext uri="{BB962C8B-B14F-4D97-AF65-F5344CB8AC3E}">
        <p14:creationId xmlns:p14="http://schemas.microsoft.com/office/powerpoint/2010/main" val="276083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4200868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41" y="1600760"/>
            <a:ext cx="7244664" cy="4078519"/>
          </a:xfrm>
          <a:prstGeom prst="rect">
            <a:avLst/>
          </a:prstGeom>
        </p:spPr>
      </p:pic>
      <p:sp>
        <p:nvSpPr>
          <p:cNvPr id="12" name="Footer Placeholder 2"/>
          <p:cNvSpPr txBox="1">
            <a:spLocks/>
          </p:cNvSpPr>
          <p:nvPr/>
        </p:nvSpPr>
        <p:spPr>
          <a:xfrm>
            <a:off x="2963804" y="6539330"/>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ectangle 8"/>
          <p:cNvSpPr/>
          <p:nvPr/>
        </p:nvSpPr>
        <p:spPr>
          <a:xfrm>
            <a:off x="4786142" y="4520817"/>
            <a:ext cx="3314004" cy="738664"/>
          </a:xfrm>
          <a:prstGeom prst="rect">
            <a:avLst/>
          </a:prstGeom>
        </p:spPr>
        <p:txBody>
          <a:bodyPr wrap="square">
            <a:spAutoFit/>
          </a:bodyPr>
          <a:lstStyle/>
          <a:p>
            <a:r>
              <a:rPr lang="en-US" sz="1400" b="1" dirty="0">
                <a:solidFill>
                  <a:srgbClr val="333C31"/>
                </a:solidFill>
              </a:rPr>
              <a:t>CHALLENGE</a:t>
            </a:r>
            <a:r>
              <a:rPr lang="en-US" sz="1400" dirty="0">
                <a:solidFill>
                  <a:srgbClr val="333C31"/>
                </a:solidFill>
              </a:rPr>
              <a:t> - </a:t>
            </a:r>
            <a:r>
              <a:rPr lang="en-US" sz="1400" dirty="0"/>
              <a:t>Make on-the-spot corrections, challenge self-beliefs, and lead by example with your actions.</a:t>
            </a:r>
          </a:p>
        </p:txBody>
      </p:sp>
      <p:sp>
        <p:nvSpPr>
          <p:cNvPr id="10" name="Rectangle 9"/>
          <p:cNvSpPr/>
          <p:nvPr/>
        </p:nvSpPr>
        <p:spPr>
          <a:xfrm>
            <a:off x="5140409" y="3334081"/>
            <a:ext cx="3085552" cy="954107"/>
          </a:xfrm>
          <a:prstGeom prst="rect">
            <a:avLst/>
          </a:prstGeom>
        </p:spPr>
        <p:txBody>
          <a:bodyPr wrap="square">
            <a:spAutoFit/>
          </a:bodyPr>
          <a:lstStyle/>
          <a:p>
            <a:r>
              <a:rPr lang="en-US" sz="1400" b="1" dirty="0">
                <a:solidFill>
                  <a:srgbClr val="727365"/>
                </a:solidFill>
              </a:rPr>
              <a:t>CONNECT</a:t>
            </a:r>
            <a:r>
              <a:rPr lang="en-US" sz="1400" dirty="0">
                <a:solidFill>
                  <a:srgbClr val="727365"/>
                </a:solidFill>
              </a:rPr>
              <a:t> – </a:t>
            </a:r>
            <a:r>
              <a:rPr lang="en-US" sz="1400" b="0" dirty="0">
                <a:solidFill>
                  <a:schemeClr val="tx1"/>
                </a:solidFill>
                <a:latin typeface="Arial" panose="020B0604020202020204" pitchFamily="34" charset="0"/>
                <a:cs typeface="Arial" panose="020B0604020202020204" pitchFamily="34" charset="0"/>
              </a:rPr>
              <a:t>Be a reliable battle buddy</a:t>
            </a:r>
            <a:r>
              <a:rPr lang="en-US" sz="1400" dirty="0">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promote strong peer bonds and a sense of team unity</a:t>
            </a:r>
            <a:r>
              <a:rPr lang="en-US" sz="1400" dirty="0">
                <a:latin typeface="Arial" panose="020B0604020202020204" pitchFamily="34" charset="0"/>
                <a:cs typeface="Arial" panose="020B0604020202020204" pitchFamily="34" charset="0"/>
              </a:rPr>
              <a:t>, and</a:t>
            </a:r>
            <a:r>
              <a:rPr lang="en-US" sz="1400" b="0" dirty="0">
                <a:solidFill>
                  <a:schemeClr val="tx1"/>
                </a:solidFill>
                <a:latin typeface="Arial" panose="020B0604020202020204" pitchFamily="34" charset="0"/>
                <a:cs typeface="Arial" panose="020B0604020202020204" pitchFamily="34" charset="0"/>
              </a:rPr>
              <a:t> demonstrate concern for each other</a:t>
            </a:r>
            <a:r>
              <a:rPr lang="en-US" sz="1400" dirty="0"/>
              <a:t>.</a:t>
            </a:r>
          </a:p>
        </p:txBody>
      </p:sp>
      <p:sp>
        <p:nvSpPr>
          <p:cNvPr id="15" name="Rectangle 14"/>
          <p:cNvSpPr/>
          <p:nvPr/>
        </p:nvSpPr>
        <p:spPr>
          <a:xfrm>
            <a:off x="4775224" y="1843275"/>
            <a:ext cx="3324922" cy="1169551"/>
          </a:xfrm>
          <a:prstGeom prst="rect">
            <a:avLst/>
          </a:prstGeom>
        </p:spPr>
        <p:txBody>
          <a:bodyPr wrap="square">
            <a:spAutoFit/>
          </a:bodyPr>
          <a:lstStyle/>
          <a:p>
            <a:r>
              <a:rPr lang="en-US" sz="1400" b="1" dirty="0">
                <a:solidFill>
                  <a:srgbClr val="C3B5A3"/>
                </a:solidFill>
              </a:rPr>
              <a:t>LEARN</a:t>
            </a:r>
            <a:r>
              <a:rPr lang="en-US" sz="1400" dirty="0">
                <a:solidFill>
                  <a:srgbClr val="C3B5A3"/>
                </a:solidFill>
              </a:rPr>
              <a:t> - </a:t>
            </a:r>
            <a:r>
              <a:rPr lang="en-US" sz="1400" dirty="0"/>
              <a:t>Be open to learn; take initiative to educate yourself about people and experiences different than your own to gain a deeper understanding.</a:t>
            </a:r>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173" y="4373038"/>
            <a:ext cx="736097" cy="704994"/>
          </a:xfrm>
          <a:prstGeom prst="rect">
            <a:avLst/>
          </a:prstGeom>
        </p:spPr>
      </p:pic>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039" y="2872471"/>
            <a:ext cx="773657" cy="740967"/>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6674" y="2585475"/>
            <a:ext cx="892736" cy="904504"/>
          </a:xfrm>
          <a:prstGeom prst="rect">
            <a:avLst/>
          </a:prstGeom>
        </p:spPr>
      </p:pic>
      <p:sp>
        <p:nvSpPr>
          <p:cNvPr id="46" name="Rectangle 45"/>
          <p:cNvSpPr/>
          <p:nvPr/>
        </p:nvSpPr>
        <p:spPr>
          <a:xfrm rot="3592984">
            <a:off x="2547553" y="3160482"/>
            <a:ext cx="627095" cy="246221"/>
          </a:xfrm>
          <a:prstGeom prst="rect">
            <a:avLst/>
          </a:prstGeom>
        </p:spPr>
        <p:txBody>
          <a:bodyPr wrap="none">
            <a:spAutoFit/>
          </a:bodyPr>
          <a:lstStyle/>
          <a:p>
            <a:pPr lvl="0"/>
            <a:r>
              <a:rPr lang="en-US" sz="1000" b="1" dirty="0">
                <a:solidFill>
                  <a:schemeClr val="bg1"/>
                </a:solidFill>
              </a:rPr>
              <a:t>LEARN</a:t>
            </a:r>
          </a:p>
        </p:txBody>
      </p:sp>
      <p:sp>
        <p:nvSpPr>
          <p:cNvPr id="47" name="Rectangle 46"/>
          <p:cNvSpPr/>
          <p:nvPr/>
        </p:nvSpPr>
        <p:spPr>
          <a:xfrm rot="17934860">
            <a:off x="1126997" y="3347819"/>
            <a:ext cx="982961" cy="246221"/>
          </a:xfrm>
          <a:prstGeom prst="rect">
            <a:avLst/>
          </a:prstGeom>
        </p:spPr>
        <p:txBody>
          <a:bodyPr wrap="none">
            <a:spAutoFit/>
          </a:bodyPr>
          <a:lstStyle/>
          <a:p>
            <a:pPr lvl="0"/>
            <a:r>
              <a:rPr lang="en-US" sz="1000" b="1" dirty="0">
                <a:solidFill>
                  <a:schemeClr val="bg1"/>
                </a:solidFill>
              </a:rPr>
              <a:t>CHALLENGE</a:t>
            </a:r>
            <a:endParaRPr lang="en-US" sz="1000" dirty="0">
              <a:solidFill>
                <a:schemeClr val="bg1"/>
              </a:solidFill>
            </a:endParaRPr>
          </a:p>
        </p:txBody>
      </p:sp>
      <p:sp>
        <p:nvSpPr>
          <p:cNvPr id="48" name="Rectangle 47"/>
          <p:cNvSpPr/>
          <p:nvPr/>
        </p:nvSpPr>
        <p:spPr>
          <a:xfrm>
            <a:off x="1892869" y="4220831"/>
            <a:ext cx="819455" cy="246221"/>
          </a:xfrm>
          <a:prstGeom prst="rect">
            <a:avLst/>
          </a:prstGeom>
        </p:spPr>
        <p:txBody>
          <a:bodyPr wrap="none">
            <a:spAutoFit/>
          </a:bodyPr>
          <a:lstStyle/>
          <a:p>
            <a:pPr lvl="0"/>
            <a:r>
              <a:rPr lang="en-US" sz="1000" b="1" dirty="0">
                <a:solidFill>
                  <a:schemeClr val="bg1"/>
                </a:solidFill>
              </a:rPr>
              <a:t>CONNECT</a:t>
            </a:r>
          </a:p>
        </p:txBody>
      </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4138" y="3421528"/>
            <a:ext cx="483364" cy="462940"/>
          </a:xfrm>
          <a:prstGeom prst="rect">
            <a:avLst/>
          </a:prstGeom>
        </p:spPr>
      </p:pic>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2629" y="4651892"/>
            <a:ext cx="465422" cy="445756"/>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4512" y="2145600"/>
            <a:ext cx="557989" cy="565344"/>
          </a:xfrm>
          <a:prstGeom prst="rect">
            <a:avLst/>
          </a:prstGeom>
        </p:spPr>
      </p:pic>
      <p:sp>
        <p:nvSpPr>
          <p:cNvPr id="2" name="Rectangle 1">
            <a:extLst>
              <a:ext uri="{FF2B5EF4-FFF2-40B4-BE49-F238E27FC236}">
                <a16:creationId xmlns:a16="http://schemas.microsoft.com/office/drawing/2014/main" id="{257C2205-8A07-4B8D-A211-805D51EE2618}"/>
              </a:ext>
            </a:extLst>
          </p:cNvPr>
          <p:cNvSpPr/>
          <p:nvPr/>
        </p:nvSpPr>
        <p:spPr>
          <a:xfrm>
            <a:off x="-59267" y="-45092"/>
            <a:ext cx="9398000" cy="1253406"/>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DCEC8DC-9178-66C0-7585-6533A4723052}"/>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Tactics to Fighting Stigma</a:t>
            </a:r>
          </a:p>
        </p:txBody>
      </p:sp>
      <p:grpSp>
        <p:nvGrpSpPr>
          <p:cNvPr id="5" name="Group 4">
            <a:extLst>
              <a:ext uri="{FF2B5EF4-FFF2-40B4-BE49-F238E27FC236}">
                <a16:creationId xmlns:a16="http://schemas.microsoft.com/office/drawing/2014/main" id="{1C2E88C9-6FA2-DB0A-E74B-F138C42084C0}"/>
              </a:ext>
            </a:extLst>
          </p:cNvPr>
          <p:cNvGrpSpPr/>
          <p:nvPr/>
        </p:nvGrpSpPr>
        <p:grpSpPr>
          <a:xfrm>
            <a:off x="131197" y="430"/>
            <a:ext cx="9015516" cy="1060759"/>
            <a:chOff x="131197" y="430"/>
            <a:chExt cx="9015516" cy="1060759"/>
          </a:xfrm>
        </p:grpSpPr>
        <p:pic>
          <p:nvPicPr>
            <p:cNvPr id="6" name="Picture 5" descr="Logo&#10;&#10;Description automatically generated">
              <a:extLst>
                <a:ext uri="{FF2B5EF4-FFF2-40B4-BE49-F238E27FC236}">
                  <a16:creationId xmlns:a16="http://schemas.microsoft.com/office/drawing/2014/main" id="{1DC02129-1280-7EBF-DFC8-14DA26CE5D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8" name="Picture 7" descr="Logo&#10;&#10;Description automatically generated">
              <a:extLst>
                <a:ext uri="{FF2B5EF4-FFF2-40B4-BE49-F238E27FC236}">
                  <a16:creationId xmlns:a16="http://schemas.microsoft.com/office/drawing/2014/main" id="{B9B2B2FF-CB10-56EC-DB25-D5979CDD16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11" name="Picture 8">
            <a:extLst>
              <a:ext uri="{FF2B5EF4-FFF2-40B4-BE49-F238E27FC236}">
                <a16:creationId xmlns:a16="http://schemas.microsoft.com/office/drawing/2014/main" id="{FE138D2A-7F3B-411B-E83C-BFC75004EF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001BAB2E-9754-A729-A8F2-16FAFD7CE9C3}"/>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7</a:t>
            </a:r>
          </a:p>
        </p:txBody>
      </p:sp>
    </p:spTree>
    <p:extLst>
      <p:ext uri="{BB962C8B-B14F-4D97-AF65-F5344CB8AC3E}">
        <p14:creationId xmlns:p14="http://schemas.microsoft.com/office/powerpoint/2010/main" val="2980757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138722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txBox="1">
            <a:spLocks/>
          </p:cNvSpPr>
          <p:nvPr/>
        </p:nvSpPr>
        <p:spPr>
          <a:xfrm>
            <a:off x="2963804" y="6539330"/>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a:extLst>
              <a:ext uri="{FF2B5EF4-FFF2-40B4-BE49-F238E27FC236}">
                <a16:creationId xmlns:a16="http://schemas.microsoft.com/office/drawing/2014/main" id="{4CAAA3D0-0879-47FA-9AC2-4BCC8EA880D9}"/>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401" y="1242879"/>
            <a:ext cx="9150750" cy="5227769"/>
          </a:xfrm>
          <a:prstGeom prst="rect">
            <a:avLst/>
          </a:prstGeom>
          <a:noFill/>
          <a:ln>
            <a:noFill/>
          </a:ln>
        </p:spPr>
      </p:pic>
      <p:sp>
        <p:nvSpPr>
          <p:cNvPr id="15" name="Rectangle 4"/>
          <p:cNvSpPr/>
          <p:nvPr/>
        </p:nvSpPr>
        <p:spPr>
          <a:xfrm>
            <a:off x="1082513" y="2224613"/>
            <a:ext cx="1432088" cy="446309"/>
          </a:xfrm>
          <a:custGeom>
            <a:avLst/>
            <a:gdLst>
              <a:gd name="connsiteX0" fmla="*/ 0 w 2114550"/>
              <a:gd name="connsiteY0" fmla="*/ 0 h 446309"/>
              <a:gd name="connsiteX1" fmla="*/ 2114550 w 2114550"/>
              <a:gd name="connsiteY1" fmla="*/ 0 h 446309"/>
              <a:gd name="connsiteX2" fmla="*/ 2114550 w 2114550"/>
              <a:gd name="connsiteY2" fmla="*/ 446309 h 446309"/>
              <a:gd name="connsiteX3" fmla="*/ 0 w 2114550"/>
              <a:gd name="connsiteY3" fmla="*/ 446309 h 446309"/>
              <a:gd name="connsiteX4" fmla="*/ 0 w 2114550"/>
              <a:gd name="connsiteY4" fmla="*/ 0 h 446309"/>
              <a:gd name="connsiteX0" fmla="*/ 0 w 2114550"/>
              <a:gd name="connsiteY0" fmla="*/ 0 h 446309"/>
              <a:gd name="connsiteX1" fmla="*/ 2114550 w 2114550"/>
              <a:gd name="connsiteY1" fmla="*/ 0 h 446309"/>
              <a:gd name="connsiteX2" fmla="*/ 1898650 w 2114550"/>
              <a:gd name="connsiteY2" fmla="*/ 433609 h 446309"/>
              <a:gd name="connsiteX3" fmla="*/ 0 w 2114550"/>
              <a:gd name="connsiteY3" fmla="*/ 446309 h 446309"/>
              <a:gd name="connsiteX4" fmla="*/ 0 w 2114550"/>
              <a:gd name="connsiteY4" fmla="*/ 0 h 446309"/>
              <a:gd name="connsiteX0" fmla="*/ 0 w 2318745"/>
              <a:gd name="connsiteY0" fmla="*/ 0 h 446309"/>
              <a:gd name="connsiteX1" fmla="*/ 2318745 w 2318745"/>
              <a:gd name="connsiteY1" fmla="*/ 0 h 446309"/>
              <a:gd name="connsiteX2" fmla="*/ 1898650 w 2318745"/>
              <a:gd name="connsiteY2" fmla="*/ 433609 h 446309"/>
              <a:gd name="connsiteX3" fmla="*/ 0 w 2318745"/>
              <a:gd name="connsiteY3" fmla="*/ 446309 h 446309"/>
              <a:gd name="connsiteX4" fmla="*/ 0 w 2318745"/>
              <a:gd name="connsiteY4" fmla="*/ 0 h 44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745" h="446309">
                <a:moveTo>
                  <a:pt x="0" y="0"/>
                </a:moveTo>
                <a:lnTo>
                  <a:pt x="2318745" y="0"/>
                </a:lnTo>
                <a:lnTo>
                  <a:pt x="1898650" y="433609"/>
                </a:lnTo>
                <a:lnTo>
                  <a:pt x="0" y="446309"/>
                </a:lnTo>
                <a:lnTo>
                  <a:pt x="0" y="0"/>
                </a:lnTo>
                <a:close/>
              </a:path>
            </a:pathLst>
          </a:custGeom>
          <a:solidFill>
            <a:srgbClr val="6B6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33696" y="2247712"/>
            <a:ext cx="981359" cy="400110"/>
          </a:xfrm>
          <a:prstGeom prst="rect">
            <a:avLst/>
          </a:prstGeom>
        </p:spPr>
        <p:txBody>
          <a:bodyPr wrap="none">
            <a:spAutoFit/>
          </a:bodyPr>
          <a:lstStyle/>
          <a:p>
            <a:r>
              <a:rPr lang="en-US" sz="2000" b="1" dirty="0">
                <a:solidFill>
                  <a:schemeClr val="bg1"/>
                </a:solidFill>
              </a:rPr>
              <a:t>Part 1:</a:t>
            </a:r>
            <a:endParaRPr lang="en-US" sz="2000" dirty="0">
              <a:solidFill>
                <a:schemeClr val="bg1"/>
              </a:solidFill>
            </a:endParaRPr>
          </a:p>
        </p:txBody>
      </p:sp>
      <p:sp>
        <p:nvSpPr>
          <p:cNvPr id="17" name="Rectangle 16"/>
          <p:cNvSpPr/>
          <p:nvPr/>
        </p:nvSpPr>
        <p:spPr>
          <a:xfrm>
            <a:off x="2781301" y="2359782"/>
            <a:ext cx="5229860" cy="2308324"/>
          </a:xfrm>
          <a:prstGeom prst="rect">
            <a:avLst/>
          </a:prstGeom>
        </p:spPr>
        <p:txBody>
          <a:bodyPr wrap="square">
            <a:spAutoFit/>
          </a:bodyPr>
          <a:lstStyle/>
          <a:p>
            <a:pPr>
              <a:spcBef>
                <a:spcPts val="600"/>
              </a:spcBef>
            </a:pPr>
            <a:r>
              <a:rPr lang="en-US" dirty="0">
                <a:solidFill>
                  <a:schemeClr val="dk1"/>
                </a:solidFill>
                <a:latin typeface="Arial" panose="020B0604020202020204" pitchFamily="34" charset="0"/>
                <a:cs typeface="Arial" panose="020B0604020202020204" pitchFamily="34" charset="0"/>
              </a:rPr>
              <a:t>CPL Smith has been tasked with supervising a weapons cleaning detail outside the orderly room. There are members from all platoons in the company participating. While cleaning a weapon, he hears two Soldiers from 2nd PLT talking about SPC David and that he has been going to behavioral health and they can’t believe that he is even allowed to touch a weapon.</a:t>
            </a:r>
          </a:p>
        </p:txBody>
      </p:sp>
      <p:sp>
        <p:nvSpPr>
          <p:cNvPr id="36" name="Rectangle 35"/>
          <p:cNvSpPr/>
          <p:nvPr/>
        </p:nvSpPr>
        <p:spPr>
          <a:xfrm>
            <a:off x="2874598" y="4895182"/>
            <a:ext cx="4049442" cy="76583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ntent Placeholder 3"/>
          <p:cNvSpPr>
            <a:spLocks noGrp="1"/>
          </p:cNvSpPr>
          <p:nvPr>
            <p:ph idx="1"/>
          </p:nvPr>
        </p:nvSpPr>
        <p:spPr>
          <a:xfrm>
            <a:off x="3579719" y="5089685"/>
            <a:ext cx="6215237" cy="422115"/>
          </a:xfrm>
        </p:spPr>
        <p:txBody>
          <a:bodyPr/>
          <a:lstStyle/>
          <a:p>
            <a:r>
              <a:rPr lang="en-US" sz="1800" dirty="0"/>
              <a:t>What should CPL Smith do?</a:t>
            </a:r>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8760" y="4925097"/>
            <a:ext cx="706004" cy="706004"/>
          </a:xfrm>
          <a:prstGeom prst="rect">
            <a:avLst/>
          </a:prstGeom>
        </p:spPr>
      </p:pic>
      <p:sp>
        <p:nvSpPr>
          <p:cNvPr id="2" name="Rectangle 1">
            <a:extLst>
              <a:ext uri="{FF2B5EF4-FFF2-40B4-BE49-F238E27FC236}">
                <a16:creationId xmlns:a16="http://schemas.microsoft.com/office/drawing/2014/main" id="{4DBD556A-F78C-3C5A-5B47-8DDDA157ED13}"/>
              </a:ext>
            </a:extLst>
          </p:cNvPr>
          <p:cNvSpPr/>
          <p:nvPr/>
        </p:nvSpPr>
        <p:spPr>
          <a:xfrm>
            <a:off x="-59267" y="-45093"/>
            <a:ext cx="9398000" cy="1310858"/>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1FD82FF8-68B9-A4A4-7188-2589C290ED1C}"/>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Fighting Stigma: Practical Exercise 1</a:t>
            </a:r>
          </a:p>
        </p:txBody>
      </p:sp>
      <p:grpSp>
        <p:nvGrpSpPr>
          <p:cNvPr id="4" name="Group 3">
            <a:extLst>
              <a:ext uri="{FF2B5EF4-FFF2-40B4-BE49-F238E27FC236}">
                <a16:creationId xmlns:a16="http://schemas.microsoft.com/office/drawing/2014/main" id="{6B461E62-C8E1-4481-CA70-F5BDFE6FC058}"/>
              </a:ext>
            </a:extLst>
          </p:cNvPr>
          <p:cNvGrpSpPr/>
          <p:nvPr/>
        </p:nvGrpSpPr>
        <p:grpSpPr>
          <a:xfrm>
            <a:off x="131197" y="430"/>
            <a:ext cx="9015516" cy="1060759"/>
            <a:chOff x="131197" y="430"/>
            <a:chExt cx="9015516" cy="1060759"/>
          </a:xfrm>
        </p:grpSpPr>
        <p:pic>
          <p:nvPicPr>
            <p:cNvPr id="5" name="Picture 4" descr="Logo&#10;&#10;Description automatically generated">
              <a:extLst>
                <a:ext uri="{FF2B5EF4-FFF2-40B4-BE49-F238E27FC236}">
                  <a16:creationId xmlns:a16="http://schemas.microsoft.com/office/drawing/2014/main" id="{DAB39448-B08B-5A00-C9A9-3CFE35B9E6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6" name="Picture 5" descr="Logo&#10;&#10;Description automatically generated">
              <a:extLst>
                <a:ext uri="{FF2B5EF4-FFF2-40B4-BE49-F238E27FC236}">
                  <a16:creationId xmlns:a16="http://schemas.microsoft.com/office/drawing/2014/main" id="{8A6EAB96-160E-5BC2-B9F8-3978C26251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8" name="Picture 8">
            <a:extLst>
              <a:ext uri="{FF2B5EF4-FFF2-40B4-BE49-F238E27FC236}">
                <a16:creationId xmlns:a16="http://schemas.microsoft.com/office/drawing/2014/main" id="{3846F697-3231-D405-483C-CB1DDA03D8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E8826EAB-8456-ADD3-3F4A-A91EFFFA1CE3}"/>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8</a:t>
            </a:r>
          </a:p>
        </p:txBody>
      </p:sp>
      <p:pic>
        <p:nvPicPr>
          <p:cNvPr id="30" name="Picture 29">
            <a:extLst>
              <a:ext uri="{FF2B5EF4-FFF2-40B4-BE49-F238E27FC236}">
                <a16:creationId xmlns:a16="http://schemas.microsoft.com/office/drawing/2014/main" id="{3447FF82-C4E9-038F-3245-14183C1D472C}"/>
              </a:ext>
            </a:extLst>
          </p:cNvPr>
          <p:cNvPicPr>
            <a:picLocks noChangeAspect="1"/>
          </p:cNvPicPr>
          <p:nvPr/>
        </p:nvPicPr>
        <p:blipFill>
          <a:blip r:embed="rId8"/>
          <a:stretch>
            <a:fillRect/>
          </a:stretch>
        </p:blipFill>
        <p:spPr>
          <a:xfrm>
            <a:off x="6689830" y="4221029"/>
            <a:ext cx="2316681" cy="2249619"/>
          </a:xfrm>
          <a:prstGeom prst="rect">
            <a:avLst/>
          </a:prstGeom>
        </p:spPr>
      </p:pic>
    </p:spTree>
    <p:extLst>
      <p:ext uri="{BB962C8B-B14F-4D97-AF65-F5344CB8AC3E}">
        <p14:creationId xmlns:p14="http://schemas.microsoft.com/office/powerpoint/2010/main" val="1065391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2970136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txBox="1">
            <a:spLocks/>
          </p:cNvSpPr>
          <p:nvPr/>
        </p:nvSpPr>
        <p:spPr>
          <a:xfrm>
            <a:off x="2963804" y="6539330"/>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4CAAA3D0-0879-47FA-9AC2-4BCC8EA880D9}"/>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401" y="1242879"/>
            <a:ext cx="9150750" cy="5227769"/>
          </a:xfrm>
          <a:prstGeom prst="rect">
            <a:avLst/>
          </a:prstGeom>
          <a:noFill/>
          <a:ln>
            <a:noFill/>
          </a:ln>
        </p:spPr>
      </p:pic>
      <p:sp>
        <p:nvSpPr>
          <p:cNvPr id="9" name="Rectangle 4"/>
          <p:cNvSpPr/>
          <p:nvPr/>
        </p:nvSpPr>
        <p:spPr>
          <a:xfrm>
            <a:off x="1082513" y="2224613"/>
            <a:ext cx="1432088" cy="446309"/>
          </a:xfrm>
          <a:custGeom>
            <a:avLst/>
            <a:gdLst>
              <a:gd name="connsiteX0" fmla="*/ 0 w 2114550"/>
              <a:gd name="connsiteY0" fmla="*/ 0 h 446309"/>
              <a:gd name="connsiteX1" fmla="*/ 2114550 w 2114550"/>
              <a:gd name="connsiteY1" fmla="*/ 0 h 446309"/>
              <a:gd name="connsiteX2" fmla="*/ 2114550 w 2114550"/>
              <a:gd name="connsiteY2" fmla="*/ 446309 h 446309"/>
              <a:gd name="connsiteX3" fmla="*/ 0 w 2114550"/>
              <a:gd name="connsiteY3" fmla="*/ 446309 h 446309"/>
              <a:gd name="connsiteX4" fmla="*/ 0 w 2114550"/>
              <a:gd name="connsiteY4" fmla="*/ 0 h 446309"/>
              <a:gd name="connsiteX0" fmla="*/ 0 w 2114550"/>
              <a:gd name="connsiteY0" fmla="*/ 0 h 446309"/>
              <a:gd name="connsiteX1" fmla="*/ 2114550 w 2114550"/>
              <a:gd name="connsiteY1" fmla="*/ 0 h 446309"/>
              <a:gd name="connsiteX2" fmla="*/ 1898650 w 2114550"/>
              <a:gd name="connsiteY2" fmla="*/ 433609 h 446309"/>
              <a:gd name="connsiteX3" fmla="*/ 0 w 2114550"/>
              <a:gd name="connsiteY3" fmla="*/ 446309 h 446309"/>
              <a:gd name="connsiteX4" fmla="*/ 0 w 2114550"/>
              <a:gd name="connsiteY4" fmla="*/ 0 h 446309"/>
              <a:gd name="connsiteX0" fmla="*/ 0 w 2318745"/>
              <a:gd name="connsiteY0" fmla="*/ 0 h 446309"/>
              <a:gd name="connsiteX1" fmla="*/ 2318745 w 2318745"/>
              <a:gd name="connsiteY1" fmla="*/ 0 h 446309"/>
              <a:gd name="connsiteX2" fmla="*/ 1898650 w 2318745"/>
              <a:gd name="connsiteY2" fmla="*/ 433609 h 446309"/>
              <a:gd name="connsiteX3" fmla="*/ 0 w 2318745"/>
              <a:gd name="connsiteY3" fmla="*/ 446309 h 446309"/>
              <a:gd name="connsiteX4" fmla="*/ 0 w 2318745"/>
              <a:gd name="connsiteY4" fmla="*/ 0 h 44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745" h="446309">
                <a:moveTo>
                  <a:pt x="0" y="0"/>
                </a:moveTo>
                <a:lnTo>
                  <a:pt x="2318745" y="0"/>
                </a:lnTo>
                <a:lnTo>
                  <a:pt x="1898650" y="433609"/>
                </a:lnTo>
                <a:lnTo>
                  <a:pt x="0" y="446309"/>
                </a:lnTo>
                <a:lnTo>
                  <a:pt x="0" y="0"/>
                </a:lnTo>
                <a:close/>
              </a:path>
            </a:pathLst>
          </a:custGeom>
          <a:solidFill>
            <a:srgbClr val="6B6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233696" y="2247712"/>
            <a:ext cx="981359" cy="400110"/>
          </a:xfrm>
          <a:prstGeom prst="rect">
            <a:avLst/>
          </a:prstGeom>
        </p:spPr>
        <p:txBody>
          <a:bodyPr wrap="none">
            <a:spAutoFit/>
          </a:bodyPr>
          <a:lstStyle/>
          <a:p>
            <a:r>
              <a:rPr lang="en-US" sz="2000" b="1" dirty="0">
                <a:solidFill>
                  <a:schemeClr val="bg1"/>
                </a:solidFill>
              </a:rPr>
              <a:t>Part 2:</a:t>
            </a:r>
            <a:endParaRPr lang="en-US" sz="2000" dirty="0">
              <a:solidFill>
                <a:schemeClr val="bg1"/>
              </a:solidFill>
            </a:endParaRPr>
          </a:p>
        </p:txBody>
      </p:sp>
      <p:sp>
        <p:nvSpPr>
          <p:cNvPr id="11" name="Rectangle 10"/>
          <p:cNvSpPr/>
          <p:nvPr/>
        </p:nvSpPr>
        <p:spPr>
          <a:xfrm>
            <a:off x="2598419" y="2359782"/>
            <a:ext cx="4964976" cy="2308324"/>
          </a:xfrm>
          <a:prstGeom prst="rect">
            <a:avLst/>
          </a:prstGeom>
        </p:spPr>
        <p:txBody>
          <a:bodyPr wrap="square">
            <a:spAutoFit/>
          </a:bodyPr>
          <a:lstStyle/>
          <a:p>
            <a:pPr lvl="0" defTabSz="914400" eaLnBrk="0" fontAlgn="base" hangingPunct="0">
              <a:spcBef>
                <a:spcPct val="0"/>
              </a:spcBef>
              <a:spcAft>
                <a:spcPts val="600"/>
              </a:spcAft>
              <a:defRPr/>
            </a:pPr>
            <a:r>
              <a:rPr lang="en-US" dirty="0">
                <a:latin typeface="Arial" panose="020B0604020202020204" pitchFamily="34" charset="0"/>
                <a:cs typeface="Arial" panose="020B0604020202020204" pitchFamily="34" charset="0"/>
              </a:rPr>
              <a:t>After taking immediate action (challenge, learn/educate, connect), CPL Smith resumes cleaning a weapon when he notices that SPC David, one of the Soldiers from another platoon, has moved away from the group and is not participating in the way he was before the incident with the two Soldiers that CPL Smith corrected.</a:t>
            </a:r>
          </a:p>
        </p:txBody>
      </p:sp>
      <p:sp>
        <p:nvSpPr>
          <p:cNvPr id="13" name="Rectangle 12"/>
          <p:cNvSpPr/>
          <p:nvPr/>
        </p:nvSpPr>
        <p:spPr>
          <a:xfrm>
            <a:off x="2691716" y="4687056"/>
            <a:ext cx="4414476" cy="1089058"/>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3"/>
          <p:cNvSpPr>
            <a:spLocks noGrp="1"/>
          </p:cNvSpPr>
          <p:nvPr>
            <p:ph idx="1"/>
          </p:nvPr>
        </p:nvSpPr>
        <p:spPr>
          <a:xfrm>
            <a:off x="3396838" y="4881559"/>
            <a:ext cx="3826920" cy="716755"/>
          </a:xfrm>
        </p:spPr>
        <p:txBody>
          <a:bodyPr/>
          <a:lstStyle/>
          <a:p>
            <a:pPr lvl="0">
              <a:spcBef>
                <a:spcPct val="0"/>
              </a:spcBef>
              <a:spcAft>
                <a:spcPts val="600"/>
              </a:spcAft>
              <a:defRPr/>
            </a:pPr>
            <a:r>
              <a:rPr lang="en-US" sz="1800" dirty="0"/>
              <a:t>How can CPL Smith use the steps of </a:t>
            </a:r>
            <a:r>
              <a:rPr lang="en-US" sz="1800" b="1" dirty="0"/>
              <a:t>ACE</a:t>
            </a:r>
            <a:r>
              <a:rPr lang="en-US" sz="1800" dirty="0"/>
              <a:t> to check in on SPC David?</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0922" y="4871412"/>
            <a:ext cx="706004" cy="706004"/>
          </a:xfrm>
          <a:prstGeom prst="rect">
            <a:avLst/>
          </a:prstGeom>
        </p:spPr>
      </p:pic>
      <p:sp>
        <p:nvSpPr>
          <p:cNvPr id="26" name="Rectangle 25">
            <a:extLst>
              <a:ext uri="{FF2B5EF4-FFF2-40B4-BE49-F238E27FC236}">
                <a16:creationId xmlns:a16="http://schemas.microsoft.com/office/drawing/2014/main" id="{F46780E3-DAE8-FB98-20D7-E65FC557167D}"/>
              </a:ext>
            </a:extLst>
          </p:cNvPr>
          <p:cNvSpPr/>
          <p:nvPr/>
        </p:nvSpPr>
        <p:spPr>
          <a:xfrm>
            <a:off x="-59267" y="-45093"/>
            <a:ext cx="9398000" cy="1310858"/>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3">
            <a:extLst>
              <a:ext uri="{FF2B5EF4-FFF2-40B4-BE49-F238E27FC236}">
                <a16:creationId xmlns:a16="http://schemas.microsoft.com/office/drawing/2014/main" id="{D1B856BD-AF41-EC15-976E-C60457FC61A3}"/>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Fighting Stigma: Practical Exercise 2</a:t>
            </a:r>
          </a:p>
        </p:txBody>
      </p:sp>
      <p:grpSp>
        <p:nvGrpSpPr>
          <p:cNvPr id="28" name="Group 27">
            <a:extLst>
              <a:ext uri="{FF2B5EF4-FFF2-40B4-BE49-F238E27FC236}">
                <a16:creationId xmlns:a16="http://schemas.microsoft.com/office/drawing/2014/main" id="{0B8E9744-701E-601F-FEA3-51E4883A3F91}"/>
              </a:ext>
            </a:extLst>
          </p:cNvPr>
          <p:cNvGrpSpPr/>
          <p:nvPr/>
        </p:nvGrpSpPr>
        <p:grpSpPr>
          <a:xfrm>
            <a:off x="131197" y="430"/>
            <a:ext cx="9015516" cy="1060759"/>
            <a:chOff x="131197" y="430"/>
            <a:chExt cx="9015516" cy="1060759"/>
          </a:xfrm>
        </p:grpSpPr>
        <p:pic>
          <p:nvPicPr>
            <p:cNvPr id="29" name="Picture 28" descr="Logo&#10;&#10;Description automatically generated">
              <a:extLst>
                <a:ext uri="{FF2B5EF4-FFF2-40B4-BE49-F238E27FC236}">
                  <a16:creationId xmlns:a16="http://schemas.microsoft.com/office/drawing/2014/main" id="{1DB075D1-42D8-385A-6DEB-10BC8766CF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30" name="Picture 29" descr="Logo&#10;&#10;Description automatically generated">
              <a:extLst>
                <a:ext uri="{FF2B5EF4-FFF2-40B4-BE49-F238E27FC236}">
                  <a16:creationId xmlns:a16="http://schemas.microsoft.com/office/drawing/2014/main" id="{3DD61B1B-43C8-DC61-01BB-F07DD251CA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31" name="Picture 8">
            <a:extLst>
              <a:ext uri="{FF2B5EF4-FFF2-40B4-BE49-F238E27FC236}">
                <a16:creationId xmlns:a16="http://schemas.microsoft.com/office/drawing/2014/main" id="{A49E5C55-F6B0-05BB-45DA-4D61876F3F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7B19881F-6A9A-B654-3B49-499FAC36E797}"/>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9</a:t>
            </a:r>
          </a:p>
        </p:txBody>
      </p:sp>
      <p:pic>
        <p:nvPicPr>
          <p:cNvPr id="19" name="Picture 18">
            <a:extLst>
              <a:ext uri="{FF2B5EF4-FFF2-40B4-BE49-F238E27FC236}">
                <a16:creationId xmlns:a16="http://schemas.microsoft.com/office/drawing/2014/main" id="{B6AAAAC7-C9BE-AA4A-C019-E12D87AC50A1}"/>
              </a:ext>
            </a:extLst>
          </p:cNvPr>
          <p:cNvPicPr>
            <a:picLocks noChangeAspect="1"/>
          </p:cNvPicPr>
          <p:nvPr/>
        </p:nvPicPr>
        <p:blipFill>
          <a:blip r:embed="rId8"/>
          <a:stretch>
            <a:fillRect/>
          </a:stretch>
        </p:blipFill>
        <p:spPr>
          <a:xfrm>
            <a:off x="6689830" y="4221029"/>
            <a:ext cx="2316681" cy="2249619"/>
          </a:xfrm>
          <a:prstGeom prst="rect">
            <a:avLst/>
          </a:prstGeom>
        </p:spPr>
      </p:pic>
    </p:spTree>
    <p:extLst>
      <p:ext uri="{BB962C8B-B14F-4D97-AF65-F5344CB8AC3E}">
        <p14:creationId xmlns:p14="http://schemas.microsoft.com/office/powerpoint/2010/main" val="3588464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172704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18149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txBox="1">
            <a:spLocks/>
          </p:cNvSpPr>
          <p:nvPr/>
        </p:nvSpPr>
        <p:spPr>
          <a:xfrm>
            <a:off x="2963804" y="6539330"/>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4CAAA3D0-0879-47FA-9AC2-4BCC8EA880D9}"/>
              </a:ext>
            </a:extLst>
          </p:cNvPr>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401" y="1242879"/>
            <a:ext cx="9150750" cy="5227769"/>
          </a:xfrm>
          <a:prstGeom prst="rect">
            <a:avLst/>
          </a:prstGeom>
          <a:noFill/>
          <a:ln>
            <a:noFill/>
          </a:ln>
        </p:spPr>
      </p:pic>
      <p:sp>
        <p:nvSpPr>
          <p:cNvPr id="9" name="Rectangle 4"/>
          <p:cNvSpPr/>
          <p:nvPr/>
        </p:nvSpPr>
        <p:spPr>
          <a:xfrm>
            <a:off x="1082513" y="2224613"/>
            <a:ext cx="1432088" cy="446309"/>
          </a:xfrm>
          <a:custGeom>
            <a:avLst/>
            <a:gdLst>
              <a:gd name="connsiteX0" fmla="*/ 0 w 2114550"/>
              <a:gd name="connsiteY0" fmla="*/ 0 h 446309"/>
              <a:gd name="connsiteX1" fmla="*/ 2114550 w 2114550"/>
              <a:gd name="connsiteY1" fmla="*/ 0 h 446309"/>
              <a:gd name="connsiteX2" fmla="*/ 2114550 w 2114550"/>
              <a:gd name="connsiteY2" fmla="*/ 446309 h 446309"/>
              <a:gd name="connsiteX3" fmla="*/ 0 w 2114550"/>
              <a:gd name="connsiteY3" fmla="*/ 446309 h 446309"/>
              <a:gd name="connsiteX4" fmla="*/ 0 w 2114550"/>
              <a:gd name="connsiteY4" fmla="*/ 0 h 446309"/>
              <a:gd name="connsiteX0" fmla="*/ 0 w 2114550"/>
              <a:gd name="connsiteY0" fmla="*/ 0 h 446309"/>
              <a:gd name="connsiteX1" fmla="*/ 2114550 w 2114550"/>
              <a:gd name="connsiteY1" fmla="*/ 0 h 446309"/>
              <a:gd name="connsiteX2" fmla="*/ 1898650 w 2114550"/>
              <a:gd name="connsiteY2" fmla="*/ 433609 h 446309"/>
              <a:gd name="connsiteX3" fmla="*/ 0 w 2114550"/>
              <a:gd name="connsiteY3" fmla="*/ 446309 h 446309"/>
              <a:gd name="connsiteX4" fmla="*/ 0 w 2114550"/>
              <a:gd name="connsiteY4" fmla="*/ 0 h 446309"/>
              <a:gd name="connsiteX0" fmla="*/ 0 w 2318745"/>
              <a:gd name="connsiteY0" fmla="*/ 0 h 446309"/>
              <a:gd name="connsiteX1" fmla="*/ 2318745 w 2318745"/>
              <a:gd name="connsiteY1" fmla="*/ 0 h 446309"/>
              <a:gd name="connsiteX2" fmla="*/ 1898650 w 2318745"/>
              <a:gd name="connsiteY2" fmla="*/ 433609 h 446309"/>
              <a:gd name="connsiteX3" fmla="*/ 0 w 2318745"/>
              <a:gd name="connsiteY3" fmla="*/ 446309 h 446309"/>
              <a:gd name="connsiteX4" fmla="*/ 0 w 2318745"/>
              <a:gd name="connsiteY4" fmla="*/ 0 h 44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745" h="446309">
                <a:moveTo>
                  <a:pt x="0" y="0"/>
                </a:moveTo>
                <a:lnTo>
                  <a:pt x="2318745" y="0"/>
                </a:lnTo>
                <a:lnTo>
                  <a:pt x="1898650" y="433609"/>
                </a:lnTo>
                <a:lnTo>
                  <a:pt x="0" y="446309"/>
                </a:lnTo>
                <a:lnTo>
                  <a:pt x="0" y="0"/>
                </a:lnTo>
                <a:close/>
              </a:path>
            </a:pathLst>
          </a:custGeom>
          <a:solidFill>
            <a:srgbClr val="6B6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233696" y="2247712"/>
            <a:ext cx="981359" cy="400110"/>
          </a:xfrm>
          <a:prstGeom prst="rect">
            <a:avLst/>
          </a:prstGeom>
        </p:spPr>
        <p:txBody>
          <a:bodyPr wrap="none">
            <a:spAutoFit/>
          </a:bodyPr>
          <a:lstStyle/>
          <a:p>
            <a:r>
              <a:rPr lang="en-US" sz="2000" b="1" dirty="0">
                <a:solidFill>
                  <a:schemeClr val="bg1"/>
                </a:solidFill>
              </a:rPr>
              <a:t>Part 3:</a:t>
            </a:r>
            <a:endParaRPr lang="en-US" sz="2000" dirty="0">
              <a:solidFill>
                <a:schemeClr val="bg1"/>
              </a:solidFill>
            </a:endParaRPr>
          </a:p>
        </p:txBody>
      </p:sp>
      <p:sp>
        <p:nvSpPr>
          <p:cNvPr id="11" name="Rectangle 10"/>
          <p:cNvSpPr/>
          <p:nvPr/>
        </p:nvSpPr>
        <p:spPr>
          <a:xfrm>
            <a:off x="2781301" y="2359782"/>
            <a:ext cx="5229860" cy="2031325"/>
          </a:xfrm>
          <a:prstGeom prst="rect">
            <a:avLst/>
          </a:prstGeom>
        </p:spPr>
        <p:txBody>
          <a:bodyPr wrap="square">
            <a:spAutoFit/>
          </a:bodyPr>
          <a:lstStyle/>
          <a:p>
            <a:r>
              <a:rPr lang="en-US" dirty="0"/>
              <a:t>Later that afternoon, CPL Smith is asked by his PSG about the incident with the two Soldiers from 2nd PLT. CPL Smith then explains the stigmatizing language and the impact it had on SPC David. The PSG asks if the CPL has any suggestions on what they can do to help eliminate that type of behavior in their platoon.</a:t>
            </a:r>
          </a:p>
        </p:txBody>
      </p:sp>
      <p:sp>
        <p:nvSpPr>
          <p:cNvPr id="13" name="Rectangle 12"/>
          <p:cNvSpPr/>
          <p:nvPr/>
        </p:nvSpPr>
        <p:spPr>
          <a:xfrm>
            <a:off x="2874598" y="4594590"/>
            <a:ext cx="4039011" cy="1089058"/>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3"/>
          <p:cNvSpPr>
            <a:spLocks noGrp="1"/>
          </p:cNvSpPr>
          <p:nvPr>
            <p:ph idx="1"/>
          </p:nvPr>
        </p:nvSpPr>
        <p:spPr>
          <a:xfrm>
            <a:off x="3579720" y="4789093"/>
            <a:ext cx="3416982" cy="716755"/>
          </a:xfrm>
        </p:spPr>
        <p:txBody>
          <a:bodyPr/>
          <a:lstStyle/>
          <a:p>
            <a:pPr>
              <a:spcAft>
                <a:spcPts val="800"/>
              </a:spcAft>
            </a:pPr>
            <a:r>
              <a:rPr lang="en-US" sz="1800" dirty="0">
                <a:latin typeface="+mj-lt"/>
                <a:ea typeface="Calibri" panose="020F0502020204030204" pitchFamily="34" charset="0"/>
                <a:cs typeface="Times New Roman" panose="02020603050405020304" pitchFamily="18" charset="0"/>
              </a:rPr>
              <a:t>What actions might CPL Smith </a:t>
            </a:r>
            <a:br>
              <a:rPr lang="en-US" sz="1800" dirty="0">
                <a:latin typeface="+mj-lt"/>
                <a:ea typeface="Calibri" panose="020F0502020204030204" pitchFamily="34" charset="0"/>
                <a:cs typeface="Times New Roman" panose="02020603050405020304" pitchFamily="18" charset="0"/>
              </a:rPr>
            </a:br>
            <a:r>
              <a:rPr lang="en-US" sz="1800" dirty="0">
                <a:latin typeface="+mj-lt"/>
                <a:ea typeface="Calibri" panose="020F0502020204030204" pitchFamily="34" charset="0"/>
                <a:cs typeface="Times New Roman" panose="02020603050405020304" pitchFamily="18" charset="0"/>
              </a:rPr>
              <a:t>recommend to the PSG?</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804" y="4778946"/>
            <a:ext cx="706004" cy="706004"/>
          </a:xfrm>
          <a:prstGeom prst="rect">
            <a:avLst/>
          </a:prstGeom>
        </p:spPr>
      </p:pic>
      <p:sp>
        <p:nvSpPr>
          <p:cNvPr id="26" name="Rectangle 25">
            <a:extLst>
              <a:ext uri="{FF2B5EF4-FFF2-40B4-BE49-F238E27FC236}">
                <a16:creationId xmlns:a16="http://schemas.microsoft.com/office/drawing/2014/main" id="{B86342A1-1CD7-8669-C722-44044ACCAFF6}"/>
              </a:ext>
            </a:extLst>
          </p:cNvPr>
          <p:cNvSpPr/>
          <p:nvPr/>
        </p:nvSpPr>
        <p:spPr>
          <a:xfrm>
            <a:off x="-59267" y="-45093"/>
            <a:ext cx="9398000" cy="1310858"/>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3">
            <a:extLst>
              <a:ext uri="{FF2B5EF4-FFF2-40B4-BE49-F238E27FC236}">
                <a16:creationId xmlns:a16="http://schemas.microsoft.com/office/drawing/2014/main" id="{A218FA5A-4A72-F550-95B5-8D73F25DCDB1}"/>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Fighting Stigma: Practical Exercise 3</a:t>
            </a:r>
          </a:p>
        </p:txBody>
      </p:sp>
      <p:grpSp>
        <p:nvGrpSpPr>
          <p:cNvPr id="28" name="Group 27">
            <a:extLst>
              <a:ext uri="{FF2B5EF4-FFF2-40B4-BE49-F238E27FC236}">
                <a16:creationId xmlns:a16="http://schemas.microsoft.com/office/drawing/2014/main" id="{1B23D5DA-0074-7851-A13F-F0B81C9778F4}"/>
              </a:ext>
            </a:extLst>
          </p:cNvPr>
          <p:cNvGrpSpPr/>
          <p:nvPr/>
        </p:nvGrpSpPr>
        <p:grpSpPr>
          <a:xfrm>
            <a:off x="131197" y="430"/>
            <a:ext cx="9015516" cy="1060759"/>
            <a:chOff x="131197" y="430"/>
            <a:chExt cx="9015516" cy="1060759"/>
          </a:xfrm>
        </p:grpSpPr>
        <p:pic>
          <p:nvPicPr>
            <p:cNvPr id="29" name="Picture 28" descr="Logo&#10;&#10;Description automatically generated">
              <a:extLst>
                <a:ext uri="{FF2B5EF4-FFF2-40B4-BE49-F238E27FC236}">
                  <a16:creationId xmlns:a16="http://schemas.microsoft.com/office/drawing/2014/main" id="{D3CE94B2-3927-AB1A-FBF3-F2AFB013E9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30" name="Picture 29" descr="Logo&#10;&#10;Description automatically generated">
              <a:extLst>
                <a:ext uri="{FF2B5EF4-FFF2-40B4-BE49-F238E27FC236}">
                  <a16:creationId xmlns:a16="http://schemas.microsoft.com/office/drawing/2014/main" id="{15B0CD24-E038-AB00-3CDB-5135EC4B94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31" name="Picture 8">
            <a:extLst>
              <a:ext uri="{FF2B5EF4-FFF2-40B4-BE49-F238E27FC236}">
                <a16:creationId xmlns:a16="http://schemas.microsoft.com/office/drawing/2014/main" id="{16BE1D4D-65E3-7F72-2947-471FD137E5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A8DE3701-D2F3-43F3-69E7-723EBB82956B}"/>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10</a:t>
            </a:r>
          </a:p>
        </p:txBody>
      </p:sp>
      <p:pic>
        <p:nvPicPr>
          <p:cNvPr id="19" name="Picture 18">
            <a:extLst>
              <a:ext uri="{FF2B5EF4-FFF2-40B4-BE49-F238E27FC236}">
                <a16:creationId xmlns:a16="http://schemas.microsoft.com/office/drawing/2014/main" id="{5D6E2F2C-3665-EB8E-72B0-AEBD8C678CDB}"/>
              </a:ext>
            </a:extLst>
          </p:cNvPr>
          <p:cNvPicPr>
            <a:picLocks noChangeAspect="1"/>
          </p:cNvPicPr>
          <p:nvPr/>
        </p:nvPicPr>
        <p:blipFill>
          <a:blip r:embed="rId8"/>
          <a:stretch>
            <a:fillRect/>
          </a:stretch>
        </p:blipFill>
        <p:spPr>
          <a:xfrm>
            <a:off x="6689830" y="4221029"/>
            <a:ext cx="2316681" cy="2249619"/>
          </a:xfrm>
          <a:prstGeom prst="rect">
            <a:avLst/>
          </a:prstGeom>
        </p:spPr>
      </p:pic>
    </p:spTree>
    <p:extLst>
      <p:ext uri="{BB962C8B-B14F-4D97-AF65-F5344CB8AC3E}">
        <p14:creationId xmlns:p14="http://schemas.microsoft.com/office/powerpoint/2010/main" val="3590466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132195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txBox="1">
            <a:spLocks/>
          </p:cNvSpPr>
          <p:nvPr/>
        </p:nvSpPr>
        <p:spPr>
          <a:xfrm>
            <a:off x="2967166" y="6532385"/>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4254500" y="2165724"/>
            <a:ext cx="4220296" cy="646331"/>
          </a:xfrm>
          <a:prstGeom prst="rect">
            <a:avLst/>
          </a:prstGeom>
        </p:spPr>
        <p:txBody>
          <a:bodyPr wrap="square">
            <a:spAutoFit/>
          </a:bodyPr>
          <a:lstStyle/>
          <a:p>
            <a:pPr lvl="0" defTabSz="914400" eaLnBrk="0" fontAlgn="base" hangingPunct="0">
              <a:spcBef>
                <a:spcPct val="0"/>
              </a:spcBef>
              <a:spcAft>
                <a:spcPts val="600"/>
              </a:spcAft>
              <a:defRPr/>
            </a:pPr>
            <a:r>
              <a:rPr lang="en-US" b="1" dirty="0">
                <a:latin typeface="Arial" panose="020B0604020202020204" pitchFamily="34" charset="0"/>
                <a:cs typeface="Arial" panose="020B0604020202020204" pitchFamily="34" charset="0"/>
              </a:rPr>
              <a:t>What specific actions will you take to fight stigma inside the formation?</a:t>
            </a:r>
          </a:p>
        </p:txBody>
      </p:sp>
      <p:sp>
        <p:nvSpPr>
          <p:cNvPr id="4" name="Rectangle 3"/>
          <p:cNvSpPr/>
          <p:nvPr/>
        </p:nvSpPr>
        <p:spPr>
          <a:xfrm>
            <a:off x="4510216" y="2869541"/>
            <a:ext cx="4035267" cy="1969770"/>
          </a:xfrm>
          <a:prstGeom prst="rect">
            <a:avLst/>
          </a:prstGeom>
        </p:spPr>
        <p:txBody>
          <a:bodyPr wrap="square">
            <a:spAutoFit/>
          </a:bodyPr>
          <a:lstStyle/>
          <a:p>
            <a:pPr marL="285750" indent="-285750">
              <a:spcBef>
                <a:spcPts val="1200"/>
              </a:spcBef>
              <a:buFont typeface="Arial" panose="020B0604020202020204" pitchFamily="34" charset="0"/>
              <a:buChar char="•"/>
            </a:pPr>
            <a:r>
              <a:rPr lang="en-US" sz="1600" dirty="0">
                <a:solidFill>
                  <a:schemeClr val="dk1"/>
                </a:solidFill>
                <a:latin typeface="Arial" panose="020B0604020202020204" pitchFamily="34" charset="0"/>
                <a:ea typeface="Verdana" panose="020B0604030504040204" pitchFamily="34" charset="0"/>
                <a:cs typeface="Arial" panose="020B0604020202020204" pitchFamily="34" charset="0"/>
              </a:rPr>
              <a:t>Fighting unit stigma or public stigma often starts with taking a pause to look inward.</a:t>
            </a:r>
          </a:p>
          <a:p>
            <a:pPr marL="285750" indent="-285750">
              <a:spcBef>
                <a:spcPts val="1200"/>
              </a:spcBef>
              <a:buFont typeface="Arial" panose="020B0604020202020204" pitchFamily="34" charset="0"/>
              <a:buChar char="•"/>
            </a:pPr>
            <a:r>
              <a:rPr lang="en-US" sz="1600" dirty="0">
                <a:solidFill>
                  <a:schemeClr val="dk1"/>
                </a:solidFill>
                <a:latin typeface="Arial" panose="020B0604020202020204" pitchFamily="34" charset="0"/>
                <a:ea typeface="Verdana" panose="020B0604030504040204" pitchFamily="34" charset="0"/>
                <a:cs typeface="Arial" panose="020B0604020202020204" pitchFamily="34" charset="0"/>
              </a:rPr>
              <a:t>During challenging times, draw on the Army Values for motivation to engage in stigma-reducing behaviors and in the ACE process.</a:t>
            </a:r>
            <a:endParaRPr lang="en-US" sz="1600" dirty="0"/>
          </a:p>
        </p:txBody>
      </p:sp>
      <p:grpSp>
        <p:nvGrpSpPr>
          <p:cNvPr id="10" name="Group 9"/>
          <p:cNvGrpSpPr/>
          <p:nvPr/>
        </p:nvGrpSpPr>
        <p:grpSpPr>
          <a:xfrm>
            <a:off x="-234949" y="1377716"/>
            <a:ext cx="7541730" cy="4245757"/>
            <a:chOff x="1" y="2293573"/>
            <a:chExt cx="7541730" cy="4245757"/>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93573"/>
              <a:ext cx="7541730" cy="424575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573" y="5187264"/>
              <a:ext cx="736097" cy="70499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9339" y="3572397"/>
              <a:ext cx="773657" cy="740967"/>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7974" y="3285401"/>
              <a:ext cx="892736" cy="904504"/>
            </a:xfrm>
            <a:prstGeom prst="rect">
              <a:avLst/>
            </a:prstGeom>
          </p:spPr>
        </p:pic>
        <p:sp>
          <p:nvSpPr>
            <p:cNvPr id="18" name="Rectangle 17"/>
            <p:cNvSpPr/>
            <p:nvPr/>
          </p:nvSpPr>
          <p:spPr>
            <a:xfrm rot="3592984">
              <a:off x="2788853" y="3860408"/>
              <a:ext cx="627095" cy="246221"/>
            </a:xfrm>
            <a:prstGeom prst="rect">
              <a:avLst/>
            </a:prstGeom>
          </p:spPr>
          <p:txBody>
            <a:bodyPr wrap="none">
              <a:spAutoFit/>
            </a:bodyPr>
            <a:lstStyle/>
            <a:p>
              <a:pPr lvl="0"/>
              <a:r>
                <a:rPr lang="en-US" sz="1000" b="1" dirty="0">
                  <a:solidFill>
                    <a:schemeClr val="bg1"/>
                  </a:solidFill>
                </a:rPr>
                <a:t>LEARN</a:t>
              </a:r>
            </a:p>
          </p:txBody>
        </p:sp>
        <p:sp>
          <p:nvSpPr>
            <p:cNvPr id="19" name="Rectangle 18"/>
            <p:cNvSpPr/>
            <p:nvPr/>
          </p:nvSpPr>
          <p:spPr>
            <a:xfrm rot="17934860">
              <a:off x="1368297" y="4047745"/>
              <a:ext cx="982961" cy="246221"/>
            </a:xfrm>
            <a:prstGeom prst="rect">
              <a:avLst/>
            </a:prstGeom>
          </p:spPr>
          <p:txBody>
            <a:bodyPr wrap="none">
              <a:spAutoFit/>
            </a:bodyPr>
            <a:lstStyle/>
            <a:p>
              <a:pPr lvl="0"/>
              <a:r>
                <a:rPr lang="en-US" sz="1000" b="1" dirty="0">
                  <a:solidFill>
                    <a:schemeClr val="bg1"/>
                  </a:solidFill>
                </a:rPr>
                <a:t>CHALLENGE</a:t>
              </a:r>
              <a:endParaRPr lang="en-US" sz="1000" dirty="0">
                <a:solidFill>
                  <a:schemeClr val="bg1"/>
                </a:solidFill>
              </a:endParaRPr>
            </a:p>
          </p:txBody>
        </p:sp>
        <p:sp>
          <p:nvSpPr>
            <p:cNvPr id="20" name="Rectangle 19"/>
            <p:cNvSpPr/>
            <p:nvPr/>
          </p:nvSpPr>
          <p:spPr>
            <a:xfrm>
              <a:off x="2172269" y="5035057"/>
              <a:ext cx="819455" cy="246221"/>
            </a:xfrm>
            <a:prstGeom prst="rect">
              <a:avLst/>
            </a:prstGeom>
          </p:spPr>
          <p:txBody>
            <a:bodyPr wrap="none">
              <a:spAutoFit/>
            </a:bodyPr>
            <a:lstStyle/>
            <a:p>
              <a:pPr lvl="0"/>
              <a:r>
                <a:rPr lang="en-US" sz="1000" b="1" dirty="0">
                  <a:solidFill>
                    <a:schemeClr val="bg1"/>
                  </a:solidFill>
                </a:rPr>
                <a:t>CONNECT</a:t>
              </a:r>
            </a:p>
          </p:txBody>
        </p:sp>
      </p:grpSp>
      <p:sp>
        <p:nvSpPr>
          <p:cNvPr id="2" name="Rectangle 1">
            <a:extLst>
              <a:ext uri="{FF2B5EF4-FFF2-40B4-BE49-F238E27FC236}">
                <a16:creationId xmlns:a16="http://schemas.microsoft.com/office/drawing/2014/main" id="{F81661E3-FA54-D707-33FC-F4C8261F0E11}"/>
              </a:ext>
            </a:extLst>
          </p:cNvPr>
          <p:cNvSpPr/>
          <p:nvPr/>
        </p:nvSpPr>
        <p:spPr>
          <a:xfrm>
            <a:off x="-59267" y="-45092"/>
            <a:ext cx="9398000" cy="1106281"/>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39CA5999-5845-2892-A941-E61A0FF81974}"/>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Practical Application</a:t>
            </a:r>
          </a:p>
        </p:txBody>
      </p:sp>
      <p:grpSp>
        <p:nvGrpSpPr>
          <p:cNvPr id="6" name="Group 5">
            <a:extLst>
              <a:ext uri="{FF2B5EF4-FFF2-40B4-BE49-F238E27FC236}">
                <a16:creationId xmlns:a16="http://schemas.microsoft.com/office/drawing/2014/main" id="{1C7097D9-6728-5B1B-E060-79BB82DAD468}"/>
              </a:ext>
            </a:extLst>
          </p:cNvPr>
          <p:cNvGrpSpPr/>
          <p:nvPr/>
        </p:nvGrpSpPr>
        <p:grpSpPr>
          <a:xfrm>
            <a:off x="131197" y="430"/>
            <a:ext cx="9015516" cy="1060759"/>
            <a:chOff x="131197" y="430"/>
            <a:chExt cx="9015516" cy="1060759"/>
          </a:xfrm>
        </p:grpSpPr>
        <p:pic>
          <p:nvPicPr>
            <p:cNvPr id="7" name="Picture 6" descr="Logo&#10;&#10;Description automatically generated">
              <a:extLst>
                <a:ext uri="{FF2B5EF4-FFF2-40B4-BE49-F238E27FC236}">
                  <a16:creationId xmlns:a16="http://schemas.microsoft.com/office/drawing/2014/main" id="{0DB7EE39-EEA5-4103-54B1-A7681A1124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8" name="Picture 7" descr="Logo&#10;&#10;Description automatically generated">
              <a:extLst>
                <a:ext uri="{FF2B5EF4-FFF2-40B4-BE49-F238E27FC236}">
                  <a16:creationId xmlns:a16="http://schemas.microsoft.com/office/drawing/2014/main" id="{9DC7D09C-FE5C-6CD7-13A1-5C38E0D49C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9" name="Picture 8">
            <a:extLst>
              <a:ext uri="{FF2B5EF4-FFF2-40B4-BE49-F238E27FC236}">
                <a16:creationId xmlns:a16="http://schemas.microsoft.com/office/drawing/2014/main" id="{3A687828-DAE1-37AB-AABD-BC47B234BB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8E9474CC-43BF-4F7E-F3D6-FD4CB75DEABC}"/>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11</a:t>
            </a:r>
          </a:p>
        </p:txBody>
      </p:sp>
    </p:spTree>
    <p:extLst>
      <p:ext uri="{BB962C8B-B14F-4D97-AF65-F5344CB8AC3E}">
        <p14:creationId xmlns:p14="http://schemas.microsoft.com/office/powerpoint/2010/main" val="112946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347360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1"/>
          <p:cNvGrpSpPr/>
          <p:nvPr/>
        </p:nvGrpSpPr>
        <p:grpSpPr>
          <a:xfrm>
            <a:off x="5080" y="1684800"/>
            <a:ext cx="9144000" cy="4992736"/>
            <a:chOff x="5080" y="1684800"/>
            <a:chExt cx="9144000" cy="499273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 y="1684800"/>
              <a:ext cx="9144000" cy="4992736"/>
            </a:xfrm>
            <a:prstGeom prst="rect">
              <a:avLst/>
            </a:prstGeom>
          </p:spPr>
        </p:pic>
        <p:sp>
          <p:nvSpPr>
            <p:cNvPr id="14" name="TextBox 13"/>
            <p:cNvSpPr txBox="1"/>
            <p:nvPr/>
          </p:nvSpPr>
          <p:spPr>
            <a:xfrm>
              <a:off x="514320" y="3874065"/>
              <a:ext cx="1834716" cy="523220"/>
            </a:xfrm>
            <a:prstGeom prst="rect">
              <a:avLst/>
            </a:prstGeom>
            <a:noFill/>
          </p:spPr>
          <p:txBody>
            <a:bodyPr wrap="square" rtlCol="0">
              <a:spAutoFit/>
            </a:bodyPr>
            <a:lstStyle/>
            <a:p>
              <a:pPr algn="ctr"/>
              <a:r>
                <a:rPr lang="en-US" sz="1400" b="1" dirty="0"/>
                <a:t>Fight</a:t>
              </a:r>
            </a:p>
            <a:p>
              <a:pPr algn="ctr"/>
              <a:r>
                <a:rPr lang="en-US" sz="1400" b="1" dirty="0"/>
                <a:t>Stigma</a:t>
              </a:r>
            </a:p>
          </p:txBody>
        </p:sp>
        <p:sp>
          <p:nvSpPr>
            <p:cNvPr id="25" name="Down Arrow 24"/>
            <p:cNvSpPr/>
            <p:nvPr/>
          </p:nvSpPr>
          <p:spPr>
            <a:xfrm rot="10800000">
              <a:off x="1252765" y="3429000"/>
              <a:ext cx="352342" cy="418632"/>
            </a:xfrm>
            <a:prstGeom prst="downArrow">
              <a:avLst/>
            </a:prstGeom>
            <a:solidFill>
              <a:srgbClr val="C2B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2B5A3"/>
                </a:solidFill>
              </a:endParaRPr>
            </a:p>
          </p:txBody>
        </p:sp>
      </p:grpSp>
      <p:sp>
        <p:nvSpPr>
          <p:cNvPr id="34" name="TextBox 33"/>
          <p:cNvSpPr txBox="1"/>
          <p:nvPr/>
        </p:nvSpPr>
        <p:spPr>
          <a:xfrm>
            <a:off x="1752600" y="1523975"/>
            <a:ext cx="5593080" cy="872034"/>
          </a:xfrm>
          <a:prstGeom prst="rect">
            <a:avLst/>
          </a:prstGeom>
          <a:noFill/>
        </p:spPr>
        <p:txBody>
          <a:bodyPr wrap="square" rtlCol="0">
            <a:spAutoFit/>
          </a:bodyPr>
          <a:lstStyle/>
          <a:p>
            <a:pPr algn="ctr">
              <a:lnSpc>
                <a:spcPct val="150000"/>
              </a:lnSpc>
            </a:pPr>
            <a:r>
              <a:rPr lang="en-US" b="1" dirty="0"/>
              <a:t>Fighting stigma helps to lower the risk of suicide;</a:t>
            </a:r>
          </a:p>
          <a:p>
            <a:pPr algn="ctr">
              <a:lnSpc>
                <a:spcPct val="150000"/>
              </a:lnSpc>
            </a:pPr>
            <a:r>
              <a:rPr lang="en-US" b="1" dirty="0"/>
              <a:t>it shows you CARE!</a:t>
            </a:r>
          </a:p>
        </p:txBody>
      </p:sp>
      <p:grpSp>
        <p:nvGrpSpPr>
          <p:cNvPr id="20" name="5"/>
          <p:cNvGrpSpPr/>
          <p:nvPr/>
        </p:nvGrpSpPr>
        <p:grpSpPr>
          <a:xfrm>
            <a:off x="-5080" y="1684800"/>
            <a:ext cx="9144000" cy="4992736"/>
            <a:chOff x="-5080" y="1684800"/>
            <a:chExt cx="9144000" cy="499273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 y="1684800"/>
              <a:ext cx="9144000" cy="4992736"/>
            </a:xfrm>
            <a:prstGeom prst="rect">
              <a:avLst/>
            </a:prstGeom>
          </p:spPr>
        </p:pic>
        <p:sp>
          <p:nvSpPr>
            <p:cNvPr id="16" name="TextBox 15"/>
            <p:cNvSpPr txBox="1"/>
            <p:nvPr/>
          </p:nvSpPr>
          <p:spPr>
            <a:xfrm>
              <a:off x="6868352" y="3449515"/>
              <a:ext cx="1834717" cy="523220"/>
            </a:xfrm>
            <a:prstGeom prst="rect">
              <a:avLst/>
            </a:prstGeom>
            <a:noFill/>
          </p:spPr>
          <p:txBody>
            <a:bodyPr wrap="square" rtlCol="0">
              <a:spAutoFit/>
            </a:bodyPr>
            <a:lstStyle/>
            <a:p>
              <a:pPr algn="ctr"/>
              <a:r>
                <a:rPr lang="en-US" sz="1400" b="1" dirty="0"/>
                <a:t>Lower</a:t>
              </a:r>
            </a:p>
            <a:p>
              <a:pPr algn="ctr"/>
              <a:r>
                <a:rPr lang="en-US" sz="1400" b="1" dirty="0"/>
                <a:t>Suicide Risk</a:t>
              </a:r>
            </a:p>
          </p:txBody>
        </p:sp>
        <p:sp>
          <p:nvSpPr>
            <p:cNvPr id="27" name="Down Arrow 26"/>
            <p:cNvSpPr/>
            <p:nvPr/>
          </p:nvSpPr>
          <p:spPr>
            <a:xfrm>
              <a:off x="7609539" y="3972588"/>
              <a:ext cx="352342" cy="424697"/>
            </a:xfrm>
            <a:prstGeom prst="downArrow">
              <a:avLst/>
            </a:prstGeom>
            <a:solidFill>
              <a:srgbClr val="C2B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2B5A3"/>
                </a:solidFill>
              </a:endParaRPr>
            </a:p>
          </p:txBody>
        </p:sp>
      </p:grpSp>
      <p:grpSp>
        <p:nvGrpSpPr>
          <p:cNvPr id="19" name="4"/>
          <p:cNvGrpSpPr/>
          <p:nvPr/>
        </p:nvGrpSpPr>
        <p:grpSpPr>
          <a:xfrm>
            <a:off x="-5080" y="1689880"/>
            <a:ext cx="9144000" cy="4992736"/>
            <a:chOff x="-5080" y="1689880"/>
            <a:chExt cx="9144000" cy="4992736"/>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 y="1689880"/>
              <a:ext cx="9144000" cy="4992736"/>
            </a:xfrm>
            <a:prstGeom prst="rect">
              <a:avLst/>
            </a:prstGeom>
          </p:spPr>
        </p:pic>
        <p:sp>
          <p:nvSpPr>
            <p:cNvPr id="15" name="TextBox 14"/>
            <p:cNvSpPr txBox="1"/>
            <p:nvPr/>
          </p:nvSpPr>
          <p:spPr>
            <a:xfrm>
              <a:off x="5316334" y="3865010"/>
              <a:ext cx="1678021" cy="523220"/>
            </a:xfrm>
            <a:prstGeom prst="rect">
              <a:avLst/>
            </a:prstGeom>
            <a:noFill/>
          </p:spPr>
          <p:txBody>
            <a:bodyPr wrap="square" rtlCol="0">
              <a:spAutoFit/>
            </a:bodyPr>
            <a:lstStyle/>
            <a:p>
              <a:pPr algn="ctr"/>
              <a:r>
                <a:rPr lang="en-US" sz="1400" b="1" dirty="0"/>
                <a:t>Increase</a:t>
              </a:r>
            </a:p>
            <a:p>
              <a:pPr algn="ctr"/>
              <a:r>
                <a:rPr lang="en-US" sz="1400" b="1" dirty="0"/>
                <a:t>Help-Seeking</a:t>
              </a:r>
            </a:p>
          </p:txBody>
        </p:sp>
        <p:sp>
          <p:nvSpPr>
            <p:cNvPr id="30" name="Down Arrow 29"/>
            <p:cNvSpPr/>
            <p:nvPr/>
          </p:nvSpPr>
          <p:spPr>
            <a:xfrm rot="10800000">
              <a:off x="5979173" y="3461296"/>
              <a:ext cx="352342" cy="424697"/>
            </a:xfrm>
            <a:prstGeom prst="downArrow">
              <a:avLst/>
            </a:prstGeom>
            <a:solidFill>
              <a:srgbClr val="C2B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3"/>
          <p:cNvGrpSpPr/>
          <p:nvPr/>
        </p:nvGrpSpPr>
        <p:grpSpPr>
          <a:xfrm>
            <a:off x="-5080" y="1684800"/>
            <a:ext cx="9144000" cy="4992736"/>
            <a:chOff x="-5080" y="1684800"/>
            <a:chExt cx="9144000" cy="4992736"/>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 y="1684800"/>
              <a:ext cx="9144000" cy="4992736"/>
            </a:xfrm>
            <a:prstGeom prst="rect">
              <a:avLst/>
            </a:prstGeom>
          </p:spPr>
        </p:pic>
        <p:sp>
          <p:nvSpPr>
            <p:cNvPr id="29" name="Down Arrow 28"/>
            <p:cNvSpPr/>
            <p:nvPr/>
          </p:nvSpPr>
          <p:spPr>
            <a:xfrm rot="10800000">
              <a:off x="4474019" y="3442246"/>
              <a:ext cx="352342" cy="424697"/>
            </a:xfrm>
            <a:prstGeom prst="downArrow">
              <a:avLst/>
            </a:prstGeom>
            <a:solidFill>
              <a:srgbClr val="C2B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685093" y="3874065"/>
              <a:ext cx="1834717" cy="523220"/>
            </a:xfrm>
            <a:prstGeom prst="rect">
              <a:avLst/>
            </a:prstGeom>
            <a:noFill/>
          </p:spPr>
          <p:txBody>
            <a:bodyPr wrap="square" rtlCol="0">
              <a:spAutoFit/>
            </a:bodyPr>
            <a:lstStyle/>
            <a:p>
              <a:pPr algn="ctr"/>
              <a:r>
                <a:rPr lang="en-US" sz="1400" b="1" dirty="0"/>
                <a:t>Improve</a:t>
              </a:r>
            </a:p>
            <a:p>
              <a:pPr algn="ctr"/>
              <a:r>
                <a:rPr lang="en-US" sz="1400" b="1" dirty="0"/>
                <a:t>Unit Cohesion</a:t>
              </a:r>
            </a:p>
          </p:txBody>
        </p:sp>
      </p:grpSp>
      <p:grpSp>
        <p:nvGrpSpPr>
          <p:cNvPr id="10" name="2"/>
          <p:cNvGrpSpPr/>
          <p:nvPr/>
        </p:nvGrpSpPr>
        <p:grpSpPr>
          <a:xfrm>
            <a:off x="0" y="1684800"/>
            <a:ext cx="9144000" cy="4992736"/>
            <a:chOff x="0" y="1684800"/>
            <a:chExt cx="9144000" cy="4992736"/>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684800"/>
              <a:ext cx="9144000" cy="4992736"/>
            </a:xfrm>
            <a:prstGeom prst="rect">
              <a:avLst/>
            </a:prstGeom>
          </p:spPr>
        </p:pic>
        <p:sp>
          <p:nvSpPr>
            <p:cNvPr id="28" name="Down Arrow 27"/>
            <p:cNvSpPr/>
            <p:nvPr/>
          </p:nvSpPr>
          <p:spPr>
            <a:xfrm rot="10800000">
              <a:off x="2886749" y="3416847"/>
              <a:ext cx="352342" cy="424697"/>
            </a:xfrm>
            <a:prstGeom prst="downArrow">
              <a:avLst/>
            </a:prstGeom>
            <a:solidFill>
              <a:srgbClr val="C2B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145560" y="3885994"/>
              <a:ext cx="1834717" cy="523220"/>
            </a:xfrm>
            <a:prstGeom prst="rect">
              <a:avLst/>
            </a:prstGeom>
            <a:noFill/>
          </p:spPr>
          <p:txBody>
            <a:bodyPr wrap="square" rtlCol="0">
              <a:spAutoFit/>
            </a:bodyPr>
            <a:lstStyle/>
            <a:p>
              <a:pPr algn="ctr"/>
              <a:r>
                <a:rPr lang="en-US" sz="1400" b="1" dirty="0"/>
                <a:t>Improve</a:t>
              </a:r>
            </a:p>
            <a:p>
              <a:pPr algn="ctr"/>
              <a:r>
                <a:rPr lang="en-US" sz="1400" b="1" dirty="0"/>
                <a:t>Trust</a:t>
              </a:r>
            </a:p>
          </p:txBody>
        </p:sp>
      </p:grpSp>
      <p:sp>
        <p:nvSpPr>
          <p:cNvPr id="6" name="Rectangle 5">
            <a:extLst>
              <a:ext uri="{FF2B5EF4-FFF2-40B4-BE49-F238E27FC236}">
                <a16:creationId xmlns:a16="http://schemas.microsoft.com/office/drawing/2014/main" id="{DD541818-F752-24DE-E3A4-58F1103D9BF4}"/>
              </a:ext>
            </a:extLst>
          </p:cNvPr>
          <p:cNvSpPr/>
          <p:nvPr/>
        </p:nvSpPr>
        <p:spPr>
          <a:xfrm>
            <a:off x="-59267" y="-45092"/>
            <a:ext cx="9398000" cy="1073739"/>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243399C8-77A4-F53B-908C-EE3C8463E8DC}"/>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Fighting Stigma and Suicide Prevention</a:t>
            </a:r>
          </a:p>
        </p:txBody>
      </p:sp>
      <p:grpSp>
        <p:nvGrpSpPr>
          <p:cNvPr id="21" name="Group 20">
            <a:extLst>
              <a:ext uri="{FF2B5EF4-FFF2-40B4-BE49-F238E27FC236}">
                <a16:creationId xmlns:a16="http://schemas.microsoft.com/office/drawing/2014/main" id="{9E2BBC34-F580-6F41-1F61-7332DC94D454}"/>
              </a:ext>
            </a:extLst>
          </p:cNvPr>
          <p:cNvGrpSpPr/>
          <p:nvPr/>
        </p:nvGrpSpPr>
        <p:grpSpPr>
          <a:xfrm>
            <a:off x="131197" y="430"/>
            <a:ext cx="9015516" cy="1060759"/>
            <a:chOff x="131197" y="430"/>
            <a:chExt cx="9015516" cy="1060759"/>
          </a:xfrm>
        </p:grpSpPr>
        <p:pic>
          <p:nvPicPr>
            <p:cNvPr id="23" name="Picture 22" descr="Logo&#10;&#10;Description automatically generated">
              <a:extLst>
                <a:ext uri="{FF2B5EF4-FFF2-40B4-BE49-F238E27FC236}">
                  <a16:creationId xmlns:a16="http://schemas.microsoft.com/office/drawing/2014/main" id="{E105F543-B5AB-CF1D-D798-3749E2B088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24" name="Picture 23" descr="Logo&#10;&#10;Description automatically generated">
              <a:extLst>
                <a:ext uri="{FF2B5EF4-FFF2-40B4-BE49-F238E27FC236}">
                  <a16:creationId xmlns:a16="http://schemas.microsoft.com/office/drawing/2014/main" id="{642D8373-E1E1-4FC8-65A8-E983A7E7E4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26" name="Picture 8">
            <a:extLst>
              <a:ext uri="{FF2B5EF4-FFF2-40B4-BE49-F238E27FC236}">
                <a16:creationId xmlns:a16="http://schemas.microsoft.com/office/drawing/2014/main" id="{E80B2413-E15B-DFB7-2003-19CE760750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6919BF55-C816-3ACC-FD62-B6FF33FCD531}"/>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12</a:t>
            </a:r>
          </a:p>
        </p:txBody>
      </p:sp>
    </p:spTree>
    <p:extLst>
      <p:ext uri="{BB962C8B-B14F-4D97-AF65-F5344CB8AC3E}">
        <p14:creationId xmlns:p14="http://schemas.microsoft.com/office/powerpoint/2010/main" val="140397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3302972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txBox="1">
            <a:spLocks/>
          </p:cNvSpPr>
          <p:nvPr/>
        </p:nvSpPr>
        <p:spPr>
          <a:xfrm>
            <a:off x="3117677" y="6527917"/>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C0DA133B-6FF6-033F-9D35-7226D7DB9A35}"/>
              </a:ext>
            </a:extLst>
          </p:cNvPr>
          <p:cNvSpPr txBox="1"/>
          <p:nvPr/>
        </p:nvSpPr>
        <p:spPr>
          <a:xfrm>
            <a:off x="2393844" y="5599814"/>
            <a:ext cx="5991899" cy="369332"/>
          </a:xfrm>
          <a:prstGeom prst="rect">
            <a:avLst/>
          </a:prstGeom>
          <a:noFill/>
        </p:spPr>
        <p:txBody>
          <a:bodyPr wrap="square">
            <a:spAutoFit/>
          </a:bodyPr>
          <a:lstStyle/>
          <a:p>
            <a:pPr>
              <a:spcBef>
                <a:spcPts val="1200"/>
              </a:spcBef>
              <a:spcAft>
                <a:spcPts val="600"/>
              </a:spcAft>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Preventing suicide requires taking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proactive steps</a:t>
            </a:r>
            <a:endParaRPr lang="en-US" sz="1800" b="1" dirty="0">
              <a:latin typeface="+mj-lt"/>
              <a:ea typeface="Cambria" panose="02040503050406030204" pitchFamily="18" charset="0"/>
            </a:endParaRPr>
          </a:p>
        </p:txBody>
      </p:sp>
      <p:sp>
        <p:nvSpPr>
          <p:cNvPr id="6" name="Rectangle 5">
            <a:extLst>
              <a:ext uri="{FF2B5EF4-FFF2-40B4-BE49-F238E27FC236}">
                <a16:creationId xmlns:a16="http://schemas.microsoft.com/office/drawing/2014/main" id="{6EBEF462-492D-87A9-3831-E214FCBA056C}"/>
              </a:ext>
            </a:extLst>
          </p:cNvPr>
          <p:cNvSpPr/>
          <p:nvPr/>
        </p:nvSpPr>
        <p:spPr>
          <a:xfrm>
            <a:off x="2374727" y="1257636"/>
            <a:ext cx="6152062" cy="11926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extBox 6">
            <a:extLst>
              <a:ext uri="{FF2B5EF4-FFF2-40B4-BE49-F238E27FC236}">
                <a16:creationId xmlns:a16="http://schemas.microsoft.com/office/drawing/2014/main" id="{F56CEB77-1F0C-BC42-D310-B4050545607D}"/>
              </a:ext>
            </a:extLst>
          </p:cNvPr>
          <p:cNvSpPr txBox="1"/>
          <p:nvPr/>
        </p:nvSpPr>
        <p:spPr>
          <a:xfrm>
            <a:off x="2519067" y="1385091"/>
            <a:ext cx="5847559" cy="923330"/>
          </a:xfrm>
          <a:prstGeom prst="rect">
            <a:avLst/>
          </a:prstGeom>
          <a:noFill/>
        </p:spPr>
        <p:txBody>
          <a:bodyPr wrap="square" rtlCol="0">
            <a:spAutoFit/>
          </a:bodyPr>
          <a:lstStyle/>
          <a:p>
            <a:pPr lvl="0">
              <a:spcAft>
                <a:spcPts val="600"/>
              </a:spcAft>
              <a:defRPr/>
            </a:pPr>
            <a:r>
              <a:rPr lang="en-US" dirty="0">
                <a:solidFill>
                  <a:schemeClr val="dk1"/>
                </a:solidFill>
                <a:latin typeface="Arial" panose="020B0604020202020204" pitchFamily="34" charset="0"/>
                <a:ea typeface="Verdana" panose="020B0604030504040204" pitchFamily="34" charset="0"/>
                <a:cs typeface="Arial" panose="020B0604020202020204" pitchFamily="34" charset="0"/>
              </a:rPr>
              <a:t>What is </a:t>
            </a:r>
            <a:r>
              <a:rPr lang="en-US" b="1" dirty="0">
                <a:solidFill>
                  <a:schemeClr val="dk1"/>
                </a:solidFill>
                <a:latin typeface="Arial" panose="020B0604020202020204" pitchFamily="34" charset="0"/>
                <a:ea typeface="Verdana" panose="020B0604030504040204" pitchFamily="34" charset="0"/>
                <a:cs typeface="Arial" panose="020B0604020202020204" pitchFamily="34" charset="0"/>
              </a:rPr>
              <a:t>one thing </a:t>
            </a:r>
            <a:r>
              <a:rPr lang="en-US" dirty="0">
                <a:solidFill>
                  <a:schemeClr val="dk1"/>
                </a:solidFill>
                <a:latin typeface="Arial" panose="020B0604020202020204" pitchFamily="34" charset="0"/>
                <a:ea typeface="Verdana" panose="020B0604030504040204" pitchFamily="34" charset="0"/>
                <a:cs typeface="Arial" panose="020B0604020202020204" pitchFamily="34" charset="0"/>
              </a:rPr>
              <a:t>you plan to do within the next week or two </a:t>
            </a:r>
            <a:r>
              <a:rPr lang="en-US" b="1" dirty="0">
                <a:solidFill>
                  <a:schemeClr val="dk1"/>
                </a:solidFill>
                <a:latin typeface="Arial" panose="020B0604020202020204" pitchFamily="34" charset="0"/>
                <a:ea typeface="Verdana" panose="020B0604030504040204" pitchFamily="34" charset="0"/>
                <a:cs typeface="Arial" panose="020B0604020202020204" pitchFamily="34" charset="0"/>
              </a:rPr>
              <a:t>that can help lower the risk of suicide </a:t>
            </a:r>
            <a:r>
              <a:rPr lang="en-US" dirty="0">
                <a:solidFill>
                  <a:schemeClr val="dk1"/>
                </a:solidFill>
                <a:latin typeface="Arial" panose="020B0604020202020204" pitchFamily="34" charset="0"/>
                <a:ea typeface="Verdana" panose="020B0604030504040204" pitchFamily="34" charset="0"/>
                <a:cs typeface="Arial" panose="020B0604020202020204" pitchFamily="34" charset="0"/>
              </a:rPr>
              <a:t>within your unit or among your friends and family members?</a:t>
            </a:r>
          </a:p>
        </p:txBody>
      </p:sp>
      <p:pic>
        <p:nvPicPr>
          <p:cNvPr id="10" name="Picture 9">
            <a:extLst>
              <a:ext uri="{FF2B5EF4-FFF2-40B4-BE49-F238E27FC236}">
                <a16:creationId xmlns:a16="http://schemas.microsoft.com/office/drawing/2014/main" id="{578505A2-6047-5933-39D9-EEDDF3F56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7546" y="1009568"/>
            <a:ext cx="512597" cy="512597"/>
          </a:xfrm>
          <a:prstGeom prst="rect">
            <a:avLst/>
          </a:prstGeom>
        </p:spPr>
      </p:pic>
      <p:sp>
        <p:nvSpPr>
          <p:cNvPr id="14" name="Rectangle 13">
            <a:extLst>
              <a:ext uri="{FF2B5EF4-FFF2-40B4-BE49-F238E27FC236}">
                <a16:creationId xmlns:a16="http://schemas.microsoft.com/office/drawing/2014/main" id="{98CA21BF-8FA4-DD2B-65AF-4A95D306FEE5}"/>
              </a:ext>
            </a:extLst>
          </p:cNvPr>
          <p:cNvSpPr/>
          <p:nvPr/>
        </p:nvSpPr>
        <p:spPr>
          <a:xfrm>
            <a:off x="0" y="1574800"/>
            <a:ext cx="1894840" cy="490728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7190538-E81C-9029-B6A2-8C7102E3A8EF}"/>
              </a:ext>
            </a:extLst>
          </p:cNvPr>
          <p:cNvSpPr/>
          <p:nvPr/>
        </p:nvSpPr>
        <p:spPr>
          <a:xfrm>
            <a:off x="-59267" y="-45092"/>
            <a:ext cx="9398000" cy="1060759"/>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2A6C83A-8712-C900-862F-D8BD78D34EAE}"/>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Next Steps: Plan to Implement</a:t>
            </a:r>
          </a:p>
        </p:txBody>
      </p:sp>
      <p:grpSp>
        <p:nvGrpSpPr>
          <p:cNvPr id="8" name="Group 7">
            <a:extLst>
              <a:ext uri="{FF2B5EF4-FFF2-40B4-BE49-F238E27FC236}">
                <a16:creationId xmlns:a16="http://schemas.microsoft.com/office/drawing/2014/main" id="{E9370FFE-AD28-F006-D809-8D13B89C04B0}"/>
              </a:ext>
            </a:extLst>
          </p:cNvPr>
          <p:cNvGrpSpPr/>
          <p:nvPr/>
        </p:nvGrpSpPr>
        <p:grpSpPr>
          <a:xfrm>
            <a:off x="131197" y="430"/>
            <a:ext cx="9015516" cy="1060759"/>
            <a:chOff x="131197" y="430"/>
            <a:chExt cx="9015516" cy="1060759"/>
          </a:xfrm>
        </p:grpSpPr>
        <p:pic>
          <p:nvPicPr>
            <p:cNvPr id="12" name="Picture 11" descr="Logo&#10;&#10;Description automatically generated">
              <a:extLst>
                <a:ext uri="{FF2B5EF4-FFF2-40B4-BE49-F238E27FC236}">
                  <a16:creationId xmlns:a16="http://schemas.microsoft.com/office/drawing/2014/main" id="{85D0DE8F-57F5-A300-A5D2-65C086849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15" name="Picture 14" descr="Logo&#10;&#10;Description automatically generated">
              <a:extLst>
                <a:ext uri="{FF2B5EF4-FFF2-40B4-BE49-F238E27FC236}">
                  <a16:creationId xmlns:a16="http://schemas.microsoft.com/office/drawing/2014/main" id="{1B22CE24-01D9-91F6-8054-DFD0ADC722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16" name="Picture 8">
            <a:extLst>
              <a:ext uri="{FF2B5EF4-FFF2-40B4-BE49-F238E27FC236}">
                <a16:creationId xmlns:a16="http://schemas.microsoft.com/office/drawing/2014/main" id="{4125CCC5-1BB4-8BD4-9A3E-F045BC5B86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718F02E-73E4-E72C-9BEC-73E1C5EFB8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432420" y="2782656"/>
            <a:ext cx="3728223" cy="249156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32878567-BD87-916A-AC5E-6CAEB9DF8772}"/>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13</a:t>
            </a:r>
          </a:p>
        </p:txBody>
      </p:sp>
    </p:spTree>
    <p:extLst>
      <p:ext uri="{BB962C8B-B14F-4D97-AF65-F5344CB8AC3E}">
        <p14:creationId xmlns:p14="http://schemas.microsoft.com/office/powerpoint/2010/main" val="2273087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4061796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 y="1269428"/>
            <a:ext cx="9145701" cy="5211144"/>
          </a:xfrm>
          <a:prstGeom prst="rect">
            <a:avLst/>
          </a:prstGeom>
        </p:spPr>
      </p:pic>
      <p:sp>
        <p:nvSpPr>
          <p:cNvPr id="14" name="Footer Placeholder 2"/>
          <p:cNvSpPr txBox="1">
            <a:spLocks/>
          </p:cNvSpPr>
          <p:nvPr/>
        </p:nvSpPr>
        <p:spPr>
          <a:xfrm>
            <a:off x="3117677" y="6527917"/>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Content Placeholder 2"/>
          <p:cNvSpPr txBox="1">
            <a:spLocks/>
          </p:cNvSpPr>
          <p:nvPr/>
        </p:nvSpPr>
        <p:spPr bwMode="auto">
          <a:xfrm>
            <a:off x="5212080" y="1600910"/>
            <a:ext cx="2585720" cy="45481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1400" kern="1200">
                <a:solidFill>
                  <a:schemeClr val="tx1"/>
                </a:solidFill>
                <a:latin typeface="Arial" pitchFamily="34" charset="0"/>
                <a:ea typeface="ＭＳ Ｐゴシック" charset="0"/>
                <a:cs typeface="Arial" pitchFamily="34" charset="0"/>
              </a:defRPr>
            </a:lvl1pPr>
            <a:lvl2pPr marL="514350" indent="-285750" algn="l" rtl="0" eaLnBrk="0" fontAlgn="base" hangingPunct="0">
              <a:spcBef>
                <a:spcPct val="20000"/>
              </a:spcBef>
              <a:spcAft>
                <a:spcPct val="0"/>
              </a:spcAft>
              <a:buFont typeface="Arial" panose="020B0604020202020204" pitchFamily="34" charset="0"/>
              <a:buChar char="–"/>
              <a:defRPr sz="1400" kern="1200">
                <a:solidFill>
                  <a:schemeClr val="tx1"/>
                </a:solidFill>
                <a:latin typeface="Arial" pitchFamily="34" charset="0"/>
                <a:ea typeface="Arial" charset="0"/>
                <a:cs typeface="Arial" pitchFamily="34" charset="0"/>
              </a:defRPr>
            </a:lvl2pPr>
            <a:lvl3pPr marL="9144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Arial" charset="0"/>
                <a:cs typeface="Arial" pitchFamily="34" charset="0"/>
              </a:defRPr>
            </a:lvl3pPr>
            <a:lvl4pPr marL="13716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Arial" charset="0"/>
                <a:cs typeface="Arial" pitchFamily="34" charset="0"/>
              </a:defRPr>
            </a:lvl4pPr>
            <a:lvl5pPr marL="18288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1200"/>
              </a:spcAft>
            </a:pPr>
            <a:r>
              <a:rPr lang="en-US" sz="1600" dirty="0">
                <a:solidFill>
                  <a:schemeClr val="bg1"/>
                </a:solidFill>
              </a:rPr>
              <a:t>You are now armed with tactics to fight against stigma and aid the suicide prevention efforts of the unit.</a:t>
            </a:r>
          </a:p>
          <a:p>
            <a:pPr>
              <a:spcBef>
                <a:spcPts val="600"/>
              </a:spcBef>
              <a:spcAft>
                <a:spcPts val="1200"/>
              </a:spcAft>
            </a:pPr>
            <a:r>
              <a:rPr lang="en-US" sz="1600" dirty="0">
                <a:solidFill>
                  <a:schemeClr val="bg1"/>
                </a:solidFill>
              </a:rPr>
              <a:t>Army policies are changing to be more supportive of Soldiers seeking help, but true change happens at the lowest level.</a:t>
            </a:r>
          </a:p>
          <a:p>
            <a:pPr>
              <a:spcBef>
                <a:spcPts val="600"/>
              </a:spcBef>
              <a:spcAft>
                <a:spcPts val="600"/>
              </a:spcAft>
              <a:defRPr/>
            </a:pPr>
            <a:r>
              <a:rPr lang="en-US" sz="1600" dirty="0">
                <a:solidFill>
                  <a:schemeClr val="bg1"/>
                </a:solidFill>
                <a:ea typeface="Cambria" panose="02040503050406030204" pitchFamily="18" charset="0"/>
              </a:rPr>
              <a:t>You are an integral part of the Army’s comprehensive and integrated approach to preventing suicide and protecting others from its devastating impacts. </a:t>
            </a:r>
          </a:p>
        </p:txBody>
      </p:sp>
      <p:sp>
        <p:nvSpPr>
          <p:cNvPr id="4" name="Rectangle 3">
            <a:extLst>
              <a:ext uri="{FF2B5EF4-FFF2-40B4-BE49-F238E27FC236}">
                <a16:creationId xmlns:a16="http://schemas.microsoft.com/office/drawing/2014/main" id="{C9381034-21E9-0328-A2BA-012AE5167756}"/>
              </a:ext>
            </a:extLst>
          </p:cNvPr>
          <p:cNvSpPr/>
          <p:nvPr/>
        </p:nvSpPr>
        <p:spPr>
          <a:xfrm>
            <a:off x="-59267" y="-45092"/>
            <a:ext cx="9398000" cy="1314520"/>
          </a:xfrm>
          <a:prstGeom prst="rect">
            <a:avLst/>
          </a:prstGeom>
          <a:gradFill>
            <a:gsLst>
              <a:gs pos="100000">
                <a:srgbClr val="F5F5F5"/>
              </a:gs>
              <a:gs pos="0">
                <a:schemeClr val="bg1"/>
              </a:gs>
            </a:gsLst>
            <a:lin ang="1080000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8BA37D91-B4D5-F711-D9E1-5FCE43A32592}"/>
              </a:ext>
            </a:extLst>
          </p:cNvPr>
          <p:cNvSpPr txBox="1">
            <a:spLocks/>
          </p:cNvSpPr>
          <p:nvPr/>
        </p:nvSpPr>
        <p:spPr bwMode="auto">
          <a:xfrm>
            <a:off x="908623" y="320979"/>
            <a:ext cx="7463568" cy="682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400" b="1" kern="1200" cap="all">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defTabSz="914400"/>
            <a:r>
              <a:rPr lang="en-US" sz="2000" cap="none" dirty="0">
                <a:solidFill>
                  <a:srgbClr val="242021"/>
                </a:solidFill>
              </a:rPr>
              <a:t>Fighting Stigma Makes a Difference</a:t>
            </a:r>
          </a:p>
        </p:txBody>
      </p:sp>
      <p:grpSp>
        <p:nvGrpSpPr>
          <p:cNvPr id="6" name="Group 5">
            <a:extLst>
              <a:ext uri="{FF2B5EF4-FFF2-40B4-BE49-F238E27FC236}">
                <a16:creationId xmlns:a16="http://schemas.microsoft.com/office/drawing/2014/main" id="{EBE29C09-CEB8-BFE6-3A84-90F9DEFF8509}"/>
              </a:ext>
            </a:extLst>
          </p:cNvPr>
          <p:cNvGrpSpPr/>
          <p:nvPr/>
        </p:nvGrpSpPr>
        <p:grpSpPr>
          <a:xfrm>
            <a:off x="131197" y="430"/>
            <a:ext cx="9015516" cy="1060759"/>
            <a:chOff x="131197" y="430"/>
            <a:chExt cx="9015516" cy="1060759"/>
          </a:xfrm>
        </p:grpSpPr>
        <p:pic>
          <p:nvPicPr>
            <p:cNvPr id="7" name="Picture 6" descr="Logo&#10;&#10;Description automatically generated">
              <a:extLst>
                <a:ext uri="{FF2B5EF4-FFF2-40B4-BE49-F238E27FC236}">
                  <a16:creationId xmlns:a16="http://schemas.microsoft.com/office/drawing/2014/main" id="{BB958526-61B7-0305-12CF-13AA839FC9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97" y="84629"/>
              <a:ext cx="714085" cy="892361"/>
            </a:xfrm>
            <a:prstGeom prst="rect">
              <a:avLst/>
            </a:prstGeom>
          </p:spPr>
        </p:pic>
        <p:pic>
          <p:nvPicPr>
            <p:cNvPr id="10" name="Picture 9" descr="Logo&#10;&#10;Description automatically generated">
              <a:extLst>
                <a:ext uri="{FF2B5EF4-FFF2-40B4-BE49-F238E27FC236}">
                  <a16:creationId xmlns:a16="http://schemas.microsoft.com/office/drawing/2014/main" id="{D61D690C-1621-5267-FCAC-4F07E65C69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661" y="430"/>
              <a:ext cx="1060052" cy="1060759"/>
            </a:xfrm>
            <a:prstGeom prst="rect">
              <a:avLst/>
            </a:prstGeom>
          </p:spPr>
        </p:pic>
      </p:grpSp>
      <p:pic>
        <p:nvPicPr>
          <p:cNvPr id="11" name="Picture 8">
            <a:extLst>
              <a:ext uri="{FF2B5EF4-FFF2-40B4-BE49-F238E27FC236}">
                <a16:creationId xmlns:a16="http://schemas.microsoft.com/office/drawing/2014/main" id="{218F1C8C-2EC3-3132-0B47-921FC6F996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65602" y="633358"/>
            <a:ext cx="7189773" cy="31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5">
            <a:extLst>
              <a:ext uri="{FF2B5EF4-FFF2-40B4-BE49-F238E27FC236}">
                <a16:creationId xmlns:a16="http://schemas.microsoft.com/office/drawing/2014/main" id="{F64CBD69-2A1A-5F67-7253-B8F9E3EF7271}"/>
              </a:ext>
            </a:extLst>
          </p:cNvPr>
          <p:cNvSpPr txBox="1">
            <a:spLocks/>
          </p:cNvSpPr>
          <p:nvPr/>
        </p:nvSpPr>
        <p:spPr>
          <a:xfrm>
            <a:off x="8806624" y="6523300"/>
            <a:ext cx="362498" cy="305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200" dirty="0">
                <a:solidFill>
                  <a:srgbClr val="FFC626"/>
                </a:solidFill>
                <a:latin typeface="Arial"/>
              </a:rPr>
              <a:t>14</a:t>
            </a:r>
          </a:p>
        </p:txBody>
      </p:sp>
    </p:spTree>
    <p:extLst>
      <p:ext uri="{BB962C8B-B14F-4D97-AF65-F5344CB8AC3E}">
        <p14:creationId xmlns:p14="http://schemas.microsoft.com/office/powerpoint/2010/main" val="1936191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82312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571654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1766" y="1437162"/>
            <a:ext cx="6753947" cy="459091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4">
              <a:shade val="80000"/>
              <a:hueOff val="0"/>
              <a:satOff val="0"/>
              <a:lumOff val="0"/>
              <a:alphaOff val="0"/>
            </a:schemeClr>
          </a:fillRef>
          <a:effectRef idx="3">
            <a:schemeClr val="accent4">
              <a:shade val="80000"/>
              <a:hueOff val="0"/>
              <a:satOff val="0"/>
              <a:lumOff val="0"/>
              <a:alphaOff val="0"/>
            </a:schemeClr>
          </a:effectRef>
          <a:fontRef idx="minor">
            <a:schemeClr val="lt1"/>
          </a:fontRef>
        </p:style>
        <p:txBody>
          <a:bodyPr spcFirstLastPara="0" vert="horz" wrap="square" lIns="66563" tIns="0" rIns="66563" bIns="66563" numCol="1" spcCol="1270" anchor="ctr" anchorCtr="0">
            <a:noAutofit/>
          </a:bodyPr>
          <a:lstStyle/>
          <a:p>
            <a:pPr marL="0" marR="0" lvl="0" indent="88106" algn="ctr" defTabSz="873686" rtl="0" eaLnBrk="1" fontAlgn="base" latinLnBrk="0" hangingPunct="1">
              <a:lnSpc>
                <a:spcPct val="100000"/>
              </a:lnSpc>
              <a:spcBef>
                <a:spcPct val="0"/>
              </a:spcBef>
              <a:spcAft>
                <a:spcPts val="0"/>
              </a:spcAft>
              <a:buClrTx/>
              <a:buSzTx/>
              <a:buFontTx/>
              <a:buNone/>
              <a:tabLst>
                <a:tab pos="2528888" algn="l"/>
              </a:tabLst>
              <a:defRPr/>
            </a:pPr>
            <a:endParaRPr kumimoji="0" lang="en-US" sz="1500" b="0" i="0" u="none" strike="noStrike" kern="1200" cap="none" spc="0" normalizeH="0" baseline="0" noProof="0" dirty="0">
              <a:ln>
                <a:noFill/>
              </a:ln>
              <a:solidFill>
                <a:srgbClr val="8DC765"/>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88106" algn="ctr" defTabSz="873686" rtl="0" eaLnBrk="1" fontAlgn="base" latinLnBrk="0" hangingPunct="1">
              <a:lnSpc>
                <a:spcPct val="100000"/>
              </a:lnSpc>
              <a:spcBef>
                <a:spcPct val="0"/>
              </a:spcBef>
              <a:spcAft>
                <a:spcPts val="0"/>
              </a:spcAft>
              <a:buClrTx/>
              <a:buSzTx/>
              <a:buFontTx/>
              <a:buNone/>
              <a:tabLst>
                <a:tab pos="2528888" algn="l"/>
              </a:tabLst>
              <a:defRPr/>
            </a:pPr>
            <a:endParaRPr kumimoji="0" lang="en-US"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88106" algn="ctr" defTabSz="873686" rtl="0" eaLnBrk="1" fontAlgn="base" latinLnBrk="0" hangingPunct="1">
              <a:lnSpc>
                <a:spcPct val="100000"/>
              </a:lnSpc>
              <a:spcBef>
                <a:spcPct val="0"/>
              </a:spcBef>
              <a:spcAft>
                <a:spcPts val="0"/>
              </a:spcAft>
              <a:buClrTx/>
              <a:buSzTx/>
              <a:buFontTx/>
              <a:buNone/>
              <a:tabLst>
                <a:tab pos="2528888" algn="l"/>
              </a:tabLst>
              <a:defRPr/>
            </a:pPr>
            <a:endParaRPr kumimoji="0" lang="en-US"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88106" algn="ctr" defTabSz="873686" rtl="0" eaLnBrk="1" fontAlgn="base" latinLnBrk="0" hangingPunct="1">
              <a:lnSpc>
                <a:spcPct val="100000"/>
              </a:lnSpc>
              <a:spcBef>
                <a:spcPct val="0"/>
              </a:spcBef>
              <a:spcAft>
                <a:spcPts val="0"/>
              </a:spcAft>
              <a:buClrTx/>
              <a:buSzTx/>
              <a:buFontTx/>
              <a:buNone/>
              <a:tabLst>
                <a:tab pos="2528888" algn="l"/>
              </a:tabLst>
              <a:defRPr/>
            </a:pPr>
            <a:endParaRPr kumimoji="0" lang="en-US"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88106" algn="ctr" defTabSz="873686" rtl="0" eaLnBrk="1" fontAlgn="base" latinLnBrk="0" hangingPunct="1">
              <a:lnSpc>
                <a:spcPct val="100000"/>
              </a:lnSpc>
              <a:spcBef>
                <a:spcPct val="0"/>
              </a:spcBef>
              <a:spcAft>
                <a:spcPts val="0"/>
              </a:spcAft>
              <a:buClrTx/>
              <a:buSzTx/>
              <a:buFontTx/>
              <a:buNone/>
              <a:tabLst>
                <a:tab pos="2528888" algn="l"/>
              </a:tabLst>
              <a:defRPr/>
            </a:pPr>
            <a:endParaRPr kumimoji="0" lang="en-US"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88106" algn="ctr" defTabSz="873686" rtl="0" eaLnBrk="1" fontAlgn="base" latinLnBrk="0" hangingPunct="1">
              <a:lnSpc>
                <a:spcPct val="100000"/>
              </a:lnSpc>
              <a:spcBef>
                <a:spcPct val="0"/>
              </a:spcBef>
              <a:spcAft>
                <a:spcPts val="0"/>
              </a:spcAft>
              <a:buClrTx/>
              <a:buSzTx/>
              <a:buFontTx/>
              <a:buNone/>
              <a:tabLst>
                <a:tab pos="2528888" algn="l"/>
              </a:tabLst>
              <a:defRPr/>
            </a:pPr>
            <a:endParaRPr kumimoji="0" lang="en-US"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a:p>
            <a:pPr marL="0" marR="0" lvl="0" indent="88106" algn="ctr" defTabSz="873686" rtl="0" eaLnBrk="1" fontAlgn="base" latinLnBrk="0" hangingPunct="1">
              <a:lnSpc>
                <a:spcPct val="100000"/>
              </a:lnSpc>
              <a:spcBef>
                <a:spcPct val="0"/>
              </a:spcBef>
              <a:spcAft>
                <a:spcPts val="0"/>
              </a:spcAft>
              <a:buClrTx/>
              <a:buSzTx/>
              <a:buFontTx/>
              <a:buNone/>
              <a:tabLst>
                <a:tab pos="2528888" algn="l"/>
              </a:tabLst>
              <a:defRPr/>
            </a:pPr>
            <a:r>
              <a:rPr kumimoji="0" lang="en-US"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rPr>
              <a:t>https://wrair.gov1.qualtrics.com/jfe/form/SV_aXFrN0d3WYotIiy</a:t>
            </a:r>
            <a:endParaRPr kumimoji="0" lang="en-US"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88106" algn="ctr" defTabSz="873686" rtl="0" eaLnBrk="1" fontAlgn="base" latinLnBrk="0" hangingPunct="1">
              <a:lnSpc>
                <a:spcPct val="100000"/>
              </a:lnSpc>
              <a:spcBef>
                <a:spcPct val="0"/>
              </a:spcBef>
              <a:spcAft>
                <a:spcPts val="0"/>
              </a:spcAft>
              <a:buClrTx/>
              <a:buSzTx/>
              <a:buFontTx/>
              <a:buNone/>
              <a:tabLst>
                <a:tab pos="2528888" algn="l"/>
              </a:tabLst>
              <a:defRPr/>
            </a:pPr>
            <a:endParaRPr kumimoji="0" lang="en-US" sz="1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0" marR="0" lvl="0" indent="88106" algn="ctr" defTabSz="873686" rtl="0" eaLnBrk="1" fontAlgn="base" latinLnBrk="0" hangingPunct="1">
              <a:lnSpc>
                <a:spcPct val="100000"/>
              </a:lnSpc>
              <a:spcBef>
                <a:spcPct val="0"/>
              </a:spcBef>
              <a:spcAft>
                <a:spcPts val="600"/>
              </a:spcAft>
              <a:buClrTx/>
              <a:buSzTx/>
              <a:buFontTx/>
              <a:buNone/>
              <a:tabLst>
                <a:tab pos="2528888"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Participants: You have just completed </a:t>
            </a:r>
          </a:p>
          <a:p>
            <a:pPr marL="0" marR="0" lvl="0" indent="88106" algn="ctr" defTabSz="873686" rtl="0" eaLnBrk="1" fontAlgn="base" latinLnBrk="0" hangingPunct="1">
              <a:lnSpc>
                <a:spcPct val="100000"/>
              </a:lnSpc>
              <a:spcBef>
                <a:spcPct val="0"/>
              </a:spcBef>
              <a:spcAft>
                <a:spcPts val="600"/>
              </a:spcAft>
              <a:buClrTx/>
              <a:buSzTx/>
              <a:buFontTx/>
              <a:buNone/>
              <a:tabLst>
                <a:tab pos="2528888"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2400" b="1" i="0" u="sng"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ACE Fighting Stigma</a:t>
            </a:r>
            <a:r>
              <a:rPr kumimoji="0" lang="en-US" sz="1500" b="0"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module.</a:t>
            </a:r>
            <a:endParaRPr kumimoji="0" lang="en-US" sz="1500" b="0"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endParaRPr>
          </a:p>
          <a:p>
            <a:pPr marL="0" marR="0" lvl="0" indent="88106" algn="ctr" defTabSz="873686" rtl="0" eaLnBrk="1" fontAlgn="base" latinLnBrk="0" hangingPunct="1">
              <a:lnSpc>
                <a:spcPct val="100000"/>
              </a:lnSpc>
              <a:spcBef>
                <a:spcPct val="0"/>
              </a:spcBef>
              <a:spcAft>
                <a:spcPts val="0"/>
              </a:spcAft>
              <a:buClrTx/>
              <a:buSzTx/>
              <a:buFontTx/>
              <a:buNone/>
              <a:tabLst>
                <a:tab pos="2528888" algn="l"/>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88106" algn="ctr" defTabSz="873686" rtl="0" eaLnBrk="1" fontAlgn="base" latinLnBrk="0" hangingPunct="1">
              <a:lnSpc>
                <a:spcPct val="100000"/>
              </a:lnSpc>
              <a:spcBef>
                <a:spcPct val="0"/>
              </a:spcBef>
              <a:spcAft>
                <a:spcPts val="0"/>
              </a:spcAft>
              <a:buClrTx/>
              <a:buSzTx/>
              <a:buFontTx/>
              <a:buNone/>
              <a:tabLst>
                <a:tab pos="2528888" algn="l"/>
              </a:tabLst>
              <a:defRPr/>
            </a:pPr>
            <a:r>
              <a:rPr kumimoji="0" lang="en-US" sz="15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p>
        </p:txBody>
      </p:sp>
      <p:sp>
        <p:nvSpPr>
          <p:cNvPr id="7" name="Title 1">
            <a:extLst>
              <a:ext uri="{FF2B5EF4-FFF2-40B4-BE49-F238E27FC236}">
                <a16:creationId xmlns:a16="http://schemas.microsoft.com/office/drawing/2014/main" id="{BC6B0CC1-97F7-E267-9101-0EDDDAE07919}"/>
              </a:ext>
            </a:extLst>
          </p:cNvPr>
          <p:cNvSpPr>
            <a:spLocks noGrp="1"/>
          </p:cNvSpPr>
          <p:nvPr>
            <p:ph type="title"/>
          </p:nvPr>
        </p:nvSpPr>
        <p:spPr>
          <a:xfrm>
            <a:off x="2373807" y="159246"/>
            <a:ext cx="5458978" cy="662781"/>
          </a:xfrm>
        </p:spPr>
        <p:txBody>
          <a:bodyPr>
            <a:normAutofit/>
          </a:bodyPr>
          <a:lstStyle/>
          <a:p>
            <a:pPr algn="l"/>
            <a:r>
              <a:rPr lang="en-US" sz="2000" u="none" dirty="0">
                <a:solidFill>
                  <a:schemeClr val="bg1"/>
                </a:solidFill>
              </a:rPr>
              <a:t>Post-Training Survey</a:t>
            </a:r>
          </a:p>
        </p:txBody>
      </p:sp>
      <p:pic>
        <p:nvPicPr>
          <p:cNvPr id="8" name="Picture 7">
            <a:extLst>
              <a:ext uri="{FF2B5EF4-FFF2-40B4-BE49-F238E27FC236}">
                <a16:creationId xmlns:a16="http://schemas.microsoft.com/office/drawing/2014/main" id="{C969AFFF-DB75-4C8F-BA87-939CB9A119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96106" y="1588795"/>
            <a:ext cx="1785938" cy="1785938"/>
          </a:xfrm>
          <a:prstGeom prst="rect">
            <a:avLst/>
          </a:prstGeom>
        </p:spPr>
      </p:pic>
      <p:sp>
        <p:nvSpPr>
          <p:cNvPr id="2" name="TextBox 1">
            <a:extLst>
              <a:ext uri="{FF2B5EF4-FFF2-40B4-BE49-F238E27FC236}">
                <a16:creationId xmlns:a16="http://schemas.microsoft.com/office/drawing/2014/main" id="{7A17E45F-15A5-93F2-54D0-5B8F203636D5}"/>
              </a:ext>
            </a:extLst>
          </p:cNvPr>
          <p:cNvSpPr txBox="1"/>
          <p:nvPr/>
        </p:nvSpPr>
        <p:spPr>
          <a:xfrm>
            <a:off x="1834551" y="4766197"/>
            <a:ext cx="5474898"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Completing the survey will assist the DPRR in determining the effectiveness of training and will inform curriculum revisions during the next update cycle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t>
            </a:r>
          </a:p>
        </p:txBody>
      </p:sp>
      <p:sp>
        <p:nvSpPr>
          <p:cNvPr id="3" name="TextBox 2">
            <a:extLst>
              <a:ext uri="{FF2B5EF4-FFF2-40B4-BE49-F238E27FC236}">
                <a16:creationId xmlns:a16="http://schemas.microsoft.com/office/drawing/2014/main" id="{4457E24C-AC3B-EF98-1052-A4F5465A3681}"/>
              </a:ext>
            </a:extLst>
          </p:cNvPr>
          <p:cNvSpPr txBox="1"/>
          <p:nvPr/>
        </p:nvSpPr>
        <p:spPr>
          <a:xfrm>
            <a:off x="1131766" y="5488133"/>
            <a:ext cx="6780299"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pitchFamily="34" charset="0"/>
                <a:ea typeface="Verdana" panose="020B0604030504040204" pitchFamily="34" charset="0"/>
                <a:cs typeface="Arial" panose="020B0604020202020204" pitchFamily="34" charset="0"/>
              </a:rPr>
              <a:t>If you received the Base module prior to this module, please select the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0" i="1" u="none" strike="noStrike" kern="1200" cap="none" spc="0" normalizeH="0" baseline="0" noProof="0" dirty="0">
                <a:ln>
                  <a:noFill/>
                </a:ln>
                <a:solidFill>
                  <a:srgbClr val="FF0000"/>
                </a:solidFill>
                <a:effectLst/>
                <a:uLnTx/>
                <a:uFillTx/>
                <a:latin typeface="Arial" panose="020B0604020202020204" pitchFamily="34" charset="0"/>
                <a:ea typeface="Verdana" panose="020B0604030504040204" pitchFamily="34" charset="0"/>
                <a:cs typeface="Arial" panose="020B0604020202020204" pitchFamily="34" charset="0"/>
              </a:rPr>
              <a:t>Base + Fighting Stigma option on the survey</a:t>
            </a: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1761703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4094688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1468873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algn="ctr"/>
            <a:r>
              <a:rPr lang="en-US" dirty="0"/>
              <a:t> (Hidden)</a:t>
            </a:r>
          </a:p>
        </p:txBody>
      </p:sp>
    </p:spTree>
    <p:extLst>
      <p:ext uri="{BB962C8B-B14F-4D97-AF65-F5344CB8AC3E}">
        <p14:creationId xmlns:p14="http://schemas.microsoft.com/office/powerpoint/2010/main" val="257528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356953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384377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(Hidden)</a:t>
            </a:r>
          </a:p>
        </p:txBody>
      </p:sp>
    </p:spTree>
    <p:extLst>
      <p:ext uri="{BB962C8B-B14F-4D97-AF65-F5344CB8AC3E}">
        <p14:creationId xmlns:p14="http://schemas.microsoft.com/office/powerpoint/2010/main" val="147683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67" y="3332860"/>
            <a:ext cx="3854154" cy="369332"/>
          </a:xfrm>
          <a:prstGeom prst="rect">
            <a:avLst/>
          </a:prstGeom>
          <a:noFill/>
        </p:spPr>
        <p:txBody>
          <a:bodyPr wrap="square" rtlCol="0">
            <a:spAutoFit/>
          </a:bodyPr>
          <a:lstStyle/>
          <a:p>
            <a:pPr algn="ctr"/>
            <a:r>
              <a:rPr lang="en-US" dirty="0"/>
              <a:t> (Hidden)</a:t>
            </a:r>
          </a:p>
        </p:txBody>
      </p:sp>
    </p:spTree>
    <p:extLst>
      <p:ext uri="{BB962C8B-B14F-4D97-AF65-F5344CB8AC3E}">
        <p14:creationId xmlns:p14="http://schemas.microsoft.com/office/powerpoint/2010/main" val="214325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606467" y="3332860"/>
            <a:ext cx="3854154" cy="369332"/>
          </a:xfrm>
          <a:prstGeom prst="rect">
            <a:avLst/>
          </a:prstGeom>
          <a:noFill/>
        </p:spPr>
        <p:txBody>
          <a:bodyPr wrap="square" rtlCol="0">
            <a:spAutoFit/>
          </a:bodyPr>
          <a:lstStyle/>
          <a:p>
            <a:pPr algn="ctr"/>
            <a:r>
              <a:rPr lang="en-US" dirty="0"/>
              <a:t> (Hidden)</a:t>
            </a:r>
          </a:p>
        </p:txBody>
      </p:sp>
    </p:spTree>
    <p:extLst>
      <p:ext uri="{BB962C8B-B14F-4D97-AF65-F5344CB8AC3E}">
        <p14:creationId xmlns:p14="http://schemas.microsoft.com/office/powerpoint/2010/main" val="3645359554"/>
      </p:ext>
    </p:extLst>
  </p:cSld>
  <p:clrMapOvr>
    <a:masterClrMapping/>
  </p:clrMapOvr>
</p:sld>
</file>

<file path=ppt/theme/theme1.xml><?xml version="1.0" encoding="utf-8"?>
<a:theme xmlns:a="http://schemas.openxmlformats.org/drawingml/2006/main" name="R2_Master_Template">
  <a:themeElements>
    <a:clrScheme name="R2 Color Palette">
      <a:dk1>
        <a:srgbClr val="000000"/>
      </a:dk1>
      <a:lt1>
        <a:srgbClr val="FFFFFF"/>
      </a:lt1>
      <a:dk2>
        <a:srgbClr val="77797B"/>
      </a:dk2>
      <a:lt2>
        <a:srgbClr val="FFFFFF"/>
      </a:lt2>
      <a:accent1>
        <a:srgbClr val="F4B71A"/>
      </a:accent1>
      <a:accent2>
        <a:srgbClr val="246199"/>
      </a:accent2>
      <a:accent3>
        <a:srgbClr val="622E71"/>
      </a:accent3>
      <a:accent4>
        <a:srgbClr val="7A993D"/>
      </a:accent4>
      <a:accent5>
        <a:srgbClr val="ED7C23"/>
      </a:accent5>
      <a:accent6>
        <a:srgbClr val="D8D8D8"/>
      </a:accent6>
      <a:hlink>
        <a:srgbClr val="005878"/>
      </a:hlink>
      <a:folHlink>
        <a:srgbClr val="00B0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ive_Army_Dual-Situ_PowerPoint_Template" id="{119FEBCA-574F-464C-BDBF-00251169DA99}" vid="{756AE2AD-0DF1-4349-A1DA-9E22D0902ED3}"/>
    </a:ext>
  </a:extLst>
</a:theme>
</file>

<file path=ppt/theme/theme2.xml><?xml version="1.0" encoding="utf-8"?>
<a:theme xmlns:a="http://schemas.openxmlformats.org/drawingml/2006/main" name="OCPA Standar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PA Standard" id="{351E6452-D553-476B-BBFE-11BDB542D6C4}" vid="{8D54A0D0-DA44-4923-9ECE-F6FE4EB811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10051</Words>
  <Application>Microsoft Office PowerPoint</Application>
  <PresentationFormat>On-screen Show (4:3)</PresentationFormat>
  <Paragraphs>1903</Paragraphs>
  <Slides>43</Slides>
  <Notes>43</Notes>
  <HiddenSlides>27</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Arial</vt:lpstr>
      <vt:lpstr>Arial 12</vt:lpstr>
      <vt:lpstr>Arial Narrow</vt:lpstr>
      <vt:lpstr>Calibri</vt:lpstr>
      <vt:lpstr>Courier New</vt:lpstr>
      <vt:lpstr>Franklin Gothic Book</vt:lpstr>
      <vt:lpstr>Franklin Gothic Medium</vt:lpstr>
      <vt:lpstr>Garamond</vt:lpstr>
      <vt:lpstr>Verdana</vt:lpstr>
      <vt:lpstr>Wingdings</vt:lpstr>
      <vt:lpstr>R2_Master_Template</vt:lpstr>
      <vt:lpstr>OCPA Standard</vt:lpstr>
      <vt:lpstr>Facilitator Guide: Trainer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Post-Training Survey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2023-08-30T14:42:10Z</dcterms:created>
  <dcterms:modified xsi:type="dcterms:W3CDTF">2023-09-18T21:47:18Z</dcterms:modified>
</cp:coreProperties>
</file>